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6" r:id="rId2"/>
    <p:sldId id="350" r:id="rId3"/>
    <p:sldId id="351" r:id="rId4"/>
    <p:sldId id="355" r:id="rId5"/>
    <p:sldId id="357" r:id="rId6"/>
    <p:sldId id="358" r:id="rId7"/>
    <p:sldId id="359" r:id="rId8"/>
    <p:sldId id="360" r:id="rId9"/>
    <p:sldId id="361" r:id="rId10"/>
    <p:sldId id="362" r:id="rId11"/>
    <p:sldId id="363" r:id="rId12"/>
    <p:sldId id="364" r:id="rId13"/>
    <p:sldId id="365" r:id="rId14"/>
    <p:sldId id="366" r:id="rId15"/>
    <p:sldId id="367" r:id="rId16"/>
    <p:sldId id="368" r:id="rId17"/>
    <p:sldId id="369" r:id="rId18"/>
    <p:sldId id="370" r:id="rId19"/>
    <p:sldId id="371" r:id="rId20"/>
    <p:sldId id="372" r:id="rId21"/>
    <p:sldId id="373" r:id="rId22"/>
    <p:sldId id="374" r:id="rId23"/>
    <p:sldId id="352" r:id="rId24"/>
    <p:sldId id="375" r:id="rId25"/>
    <p:sldId id="353" r:id="rId26"/>
    <p:sldId id="376" r:id="rId27"/>
    <p:sldId id="377" r:id="rId28"/>
    <p:sldId id="378" r:id="rId29"/>
    <p:sldId id="354" r:id="rId30"/>
    <p:sldId id="379" r:id="rId31"/>
  </p:sldIdLst>
  <p:sldSz cx="18288000" cy="13716000"/>
  <p:notesSz cx="6858000" cy="9144000"/>
  <p:custDataLst>
    <p:tags r:id="rId34"/>
  </p:custDataLst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914400" indent="-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1828800" indent="-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2743200" indent="-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3657600" indent="-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3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3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3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3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832">
          <p15:clr>
            <a:srgbClr val="A4A3A4"/>
          </p15:clr>
        </p15:guide>
        <p15:guide id="2" pos="56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93B1D"/>
    <a:srgbClr val="DEE001"/>
    <a:srgbClr val="4F6630"/>
    <a:srgbClr val="4F5930"/>
    <a:srgbClr val="4C5A50"/>
    <a:srgbClr val="3E4A42"/>
    <a:srgbClr val="334037"/>
    <a:srgbClr val="2D36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55" autoAdjust="0"/>
    <p:restoredTop sz="97122" autoAdjust="0"/>
  </p:normalViewPr>
  <p:slideViewPr>
    <p:cSldViewPr snapToGrid="0" snapToObjects="1">
      <p:cViewPr>
        <p:scale>
          <a:sx n="60" d="100"/>
          <a:sy n="60" d="100"/>
        </p:scale>
        <p:origin x="-978" y="222"/>
      </p:cViewPr>
      <p:guideLst>
        <p:guide orient="horz" pos="7832"/>
        <p:guide pos="566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45" d="100"/>
          <a:sy n="145" d="100"/>
        </p:scale>
        <p:origin x="-680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430ACA22-E6CB-4849-AE83-46E702AB2EF3}" type="datetimeFigureOut">
              <a:rPr lang="pt-BR">
                <a:cs typeface="Helvetica Neue"/>
              </a:rPr>
              <a:pPr>
                <a:defRPr/>
              </a:pPr>
              <a:t>15/02/2016</a:t>
            </a:fld>
            <a:endParaRPr lang="pt-BR" dirty="0">
              <a:cs typeface="Helvetica Neue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BD5CB702-0A2A-F045-8668-4B9A5D29A42F}" type="slidenum">
              <a:rPr lang="pt-BR">
                <a:cs typeface="Helvetica Neue"/>
              </a:rPr>
              <a:pPr>
                <a:defRPr/>
              </a:pPr>
              <a:t>‹nº›</a:t>
            </a:fld>
            <a:endParaRPr lang="pt-BR" dirty="0"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96911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Helvetica Neue"/>
              </a:defRPr>
            </a:lvl1pPr>
          </a:lstStyle>
          <a:p>
            <a:pPr>
              <a:defRPr/>
            </a:pPr>
            <a:fld id="{B60D4DC9-B5E0-C240-A457-F628B533E85A}" type="datetimeFigureOut">
              <a:rPr lang="pt-BR" smtClean="0"/>
              <a:pPr>
                <a:defRPr/>
              </a:pPr>
              <a:t>15/02/2016</a:t>
            </a:fld>
            <a:endParaRPr lang="pt-B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noProof="0" smtClean="0"/>
              <a:t>Click to edit Master text styles</a:t>
            </a:r>
          </a:p>
          <a:p>
            <a:pPr lvl="1"/>
            <a:r>
              <a:rPr lang="x-none" noProof="0" smtClean="0"/>
              <a:t>Second level</a:t>
            </a:r>
          </a:p>
          <a:p>
            <a:pPr lvl="2"/>
            <a:r>
              <a:rPr lang="x-none" noProof="0" smtClean="0"/>
              <a:t>Third level</a:t>
            </a:r>
          </a:p>
          <a:p>
            <a:pPr lvl="3"/>
            <a:r>
              <a:rPr lang="x-none" noProof="0" smtClean="0"/>
              <a:t>Fourth level</a:t>
            </a:r>
          </a:p>
          <a:p>
            <a:pPr lvl="4"/>
            <a:r>
              <a:rPr lang="x-none" noProof="0" smtClean="0"/>
              <a:t>Fifth level</a:t>
            </a:r>
            <a:endParaRPr lang="pt-B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Helvetica Neue"/>
              </a:defRPr>
            </a:lvl1pPr>
          </a:lstStyle>
          <a:p>
            <a:pPr>
              <a:defRPr/>
            </a:pPr>
            <a:fld id="{C376926B-EAD1-0748-AAE2-A19DB8354224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6990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914400" algn="l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1828800" algn="l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2743200" algn="l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3657600" algn="l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4572000" algn="l" defTabSz="9144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9144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9144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9144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49E5BFD-5BC4-7B46-8CC1-79368448A241}" type="slidenum">
              <a:rPr lang="pt-BR" sz="1200">
                <a:latin typeface="Calibri" charset="0"/>
              </a:rPr>
              <a:pPr eaLnBrk="1" hangingPunct="1"/>
              <a:t>1</a:t>
            </a:fld>
            <a:endParaRPr lang="pt-BR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182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49E5BFD-5BC4-7B46-8CC1-79368448A241}" type="slidenum">
              <a:rPr lang="pt-BR" sz="1200">
                <a:latin typeface="Calibri" charset="0"/>
              </a:rPr>
              <a:pPr eaLnBrk="1" hangingPunct="1"/>
              <a:t>30</a:t>
            </a:fld>
            <a:endParaRPr lang="pt-BR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921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D0D0D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 sz="32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 sz="32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 sz="32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 sz="32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8831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enas tí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D0D0D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50346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9141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4400" y="12712701"/>
            <a:ext cx="4267200" cy="730250"/>
          </a:xfrm>
          <a:prstGeom prst="rect">
            <a:avLst/>
          </a:prstGeom>
        </p:spPr>
        <p:txBody>
          <a:bodyPr lIns="182880" tIns="91440" rIns="182880" bIns="91440"/>
          <a:lstStyle>
            <a:lvl1pPr>
              <a:defRPr>
                <a:latin typeface="Helvetica Neue"/>
              </a:defRPr>
            </a:lvl1pPr>
          </a:lstStyle>
          <a:p>
            <a:fld id="{66752324-D4F2-D447-AA3F-B47AD29175E9}" type="datetimeFigureOut">
              <a:rPr lang="en-US" smtClean="0"/>
              <a:pPr/>
              <a:t>2/15/2016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48400" y="12712701"/>
            <a:ext cx="5791200" cy="730250"/>
          </a:xfrm>
          <a:prstGeom prst="rect">
            <a:avLst/>
          </a:prstGeom>
        </p:spPr>
        <p:txBody>
          <a:bodyPr lIns="182880" tIns="91440" rIns="182880" bIns="91440"/>
          <a:lstStyle>
            <a:lvl1pPr>
              <a:defRPr>
                <a:latin typeface="Helvetica Neue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3106400" y="12712701"/>
            <a:ext cx="4267200" cy="730250"/>
          </a:xfrm>
          <a:prstGeom prst="rect">
            <a:avLst/>
          </a:prstGeom>
        </p:spPr>
        <p:txBody>
          <a:bodyPr lIns="182880" tIns="91440" rIns="182880" bIns="91440"/>
          <a:lstStyle>
            <a:lvl1pPr>
              <a:defRPr>
                <a:latin typeface="Helvetica Neue"/>
              </a:defRPr>
            </a:lvl1pPr>
          </a:lstStyle>
          <a:p>
            <a:fld id="{84E1A38B-AD58-0542-9FDB-05E32480B45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880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785813"/>
            <a:ext cx="16459200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/>
              <a:t>Subtítulo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3200400"/>
            <a:ext cx="16459200" cy="905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/>
              <a:t>Click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edit</a:t>
            </a:r>
            <a:r>
              <a:rPr lang="pt-BR" dirty="0"/>
              <a:t> Master </a:t>
            </a:r>
            <a:r>
              <a:rPr lang="pt-BR" dirty="0" err="1"/>
              <a:t>text</a:t>
            </a:r>
            <a:r>
              <a:rPr lang="pt-BR" dirty="0"/>
              <a:t> </a:t>
            </a:r>
            <a:r>
              <a:rPr lang="pt-BR" dirty="0" err="1"/>
              <a:t>styles</a:t>
            </a:r>
            <a:endParaRPr lang="pt-BR" dirty="0"/>
          </a:p>
          <a:p>
            <a:pPr lvl="1"/>
            <a:r>
              <a:rPr lang="pt-BR" dirty="0" err="1"/>
              <a:t>Second</a:t>
            </a:r>
            <a:r>
              <a:rPr lang="pt-BR" dirty="0"/>
              <a:t> </a:t>
            </a:r>
            <a:r>
              <a:rPr lang="pt-BR" dirty="0" err="1"/>
              <a:t>level</a:t>
            </a:r>
            <a:endParaRPr lang="pt-BR" dirty="0"/>
          </a:p>
          <a:p>
            <a:pPr lvl="2"/>
            <a:r>
              <a:rPr lang="pt-BR" dirty="0" err="1"/>
              <a:t>Third</a:t>
            </a:r>
            <a:r>
              <a:rPr lang="pt-BR" dirty="0"/>
              <a:t> </a:t>
            </a:r>
            <a:r>
              <a:rPr lang="pt-BR" dirty="0" err="1"/>
              <a:t>level</a:t>
            </a:r>
            <a:endParaRPr lang="pt-BR" dirty="0"/>
          </a:p>
          <a:p>
            <a:pPr lvl="3"/>
            <a:r>
              <a:rPr lang="pt-BR" dirty="0" err="1"/>
              <a:t>Fourth</a:t>
            </a:r>
            <a:r>
              <a:rPr lang="pt-BR" dirty="0"/>
              <a:t> </a:t>
            </a:r>
            <a:r>
              <a:rPr lang="pt-BR" dirty="0" err="1"/>
              <a:t>level</a:t>
            </a:r>
            <a:endParaRPr lang="pt-BR" dirty="0"/>
          </a:p>
          <a:p>
            <a:pPr lvl="4"/>
            <a:r>
              <a:rPr lang="pt-BR" dirty="0" err="1"/>
              <a:t>Fifth</a:t>
            </a:r>
            <a:r>
              <a:rPr lang="pt-BR" dirty="0"/>
              <a:t> </a:t>
            </a:r>
            <a:r>
              <a:rPr lang="pt-BR" dirty="0" err="1"/>
              <a:t>level</a:t>
            </a:r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0D0D0D"/>
          </a:solidFill>
          <a:latin typeface="Helvetica Neue"/>
          <a:ea typeface="ＭＳ Ｐゴシック" charset="0"/>
          <a:cs typeface="Helvetica Neue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D0D0D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D0D0D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D0D0D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D0D0D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000" kern="1200">
          <a:solidFill>
            <a:srgbClr val="0D0D0D"/>
          </a:solidFill>
          <a:latin typeface="Helvetica Neue"/>
          <a:ea typeface="ＭＳ Ｐゴシック" charset="0"/>
          <a:cs typeface="Helvetica Neue"/>
        </a:defRPr>
      </a:lvl1pPr>
      <a:lvl2pPr marL="914400" indent="-4572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000" kern="1200">
          <a:solidFill>
            <a:srgbClr val="0D0D0D"/>
          </a:solidFill>
          <a:latin typeface="Helvetica Neue"/>
          <a:ea typeface="Helvetica Neue"/>
          <a:cs typeface="Helvetica Neue"/>
        </a:defRPr>
      </a:lvl2pPr>
      <a:lvl3pPr marL="1828800" indent="-9144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000" kern="1200">
          <a:solidFill>
            <a:srgbClr val="0D0D0D"/>
          </a:solidFill>
          <a:latin typeface="Helvetica Neue"/>
          <a:ea typeface="Helvetica Neue"/>
          <a:cs typeface="Helvetica Neue"/>
        </a:defRPr>
      </a:lvl3pPr>
      <a:lvl4pPr marL="2743200" indent="-1371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000" kern="1200">
          <a:solidFill>
            <a:srgbClr val="0D0D0D"/>
          </a:solidFill>
          <a:latin typeface="Helvetica Neue"/>
          <a:ea typeface="Helvetica Neue"/>
          <a:cs typeface="Helvetica Neue"/>
        </a:defRPr>
      </a:lvl4pPr>
      <a:lvl5pPr marL="3657600" indent="-18288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000" kern="1200">
          <a:solidFill>
            <a:srgbClr val="0D0D0D"/>
          </a:solidFill>
          <a:latin typeface="Helvetica Neue"/>
          <a:ea typeface="Helvetica Neue"/>
          <a:cs typeface="Helvetica Neue"/>
        </a:defRPr>
      </a:lvl5pPr>
      <a:lvl6pPr marL="50292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idiomas.ifsul.edu.br/backup-etec/Conteudo/conteudo.tar.gz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7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8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5"/>
          <p:cNvSpPr txBox="1">
            <a:spLocks noChangeArrowheads="1"/>
          </p:cNvSpPr>
          <p:nvPr/>
        </p:nvSpPr>
        <p:spPr bwMode="auto">
          <a:xfrm>
            <a:off x="1560513" y="7256030"/>
            <a:ext cx="151669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 rIns="182880" bIns="91440" anchor="ctr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BR" sz="5000" b="1" dirty="0" smtClean="0">
                <a:solidFill>
                  <a:srgbClr val="4F6630"/>
                </a:solidFill>
                <a:latin typeface="Helvetica Neue"/>
              </a:rPr>
              <a:t>Implementação dos cursos do </a:t>
            </a:r>
            <a:r>
              <a:rPr lang="pt-BR" sz="5000" b="1" dirty="0" err="1" smtClean="0">
                <a:solidFill>
                  <a:srgbClr val="4F6630"/>
                </a:solidFill>
                <a:latin typeface="Helvetica Neue"/>
              </a:rPr>
              <a:t>e-Tec</a:t>
            </a:r>
            <a:r>
              <a:rPr lang="pt-BR" sz="5000" b="1" dirty="0" smtClean="0">
                <a:solidFill>
                  <a:srgbClr val="4F6630"/>
                </a:solidFill>
                <a:latin typeface="Helvetica Neue"/>
              </a:rPr>
              <a:t> Idiomas</a:t>
            </a:r>
            <a:endParaRPr lang="pt-BR" sz="5000" b="1" dirty="0">
              <a:solidFill>
                <a:srgbClr val="4F6630"/>
              </a:solidFill>
              <a:latin typeface="Helvetica Neue"/>
            </a:endParaRPr>
          </a:p>
        </p:txBody>
      </p:sp>
      <p:sp>
        <p:nvSpPr>
          <p:cNvPr id="4100" name="TextBox 1"/>
          <p:cNvSpPr txBox="1">
            <a:spLocks noChangeArrowheads="1"/>
          </p:cNvSpPr>
          <p:nvPr/>
        </p:nvSpPr>
        <p:spPr bwMode="auto">
          <a:xfrm>
            <a:off x="3916363" y="2998788"/>
            <a:ext cx="184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dirty="0">
              <a:latin typeface="Helvetica Neue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14400" y="1053880"/>
            <a:ext cx="85972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(1.1) Manual de Instalação do </a:t>
            </a:r>
            <a:r>
              <a:rPr lang="pt-BR" b="1" dirty="0" err="1">
                <a:solidFill>
                  <a:schemeClr val="accent2">
                    <a:lumMod val="75000"/>
                  </a:schemeClr>
                </a:solidFill>
              </a:rPr>
              <a:t>Moodle</a:t>
            </a:r>
            <a:r>
              <a:rPr lang="pt-BR" dirty="0"/>
              <a:t>. </a:t>
            </a:r>
          </a:p>
        </p:txBody>
      </p:sp>
      <p:sp>
        <p:nvSpPr>
          <p:cNvPr id="6" name="Title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999065" y="313374"/>
            <a:ext cx="164592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 rIns="182880" bIns="91440" anchor="ctr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pt-BR" sz="3200" b="1" dirty="0">
                <a:solidFill>
                  <a:schemeClr val="accent2">
                    <a:lumMod val="75000"/>
                  </a:schemeClr>
                </a:solidFill>
                <a:latin typeface="Helvetica Neue"/>
              </a:rPr>
              <a:t>(1) </a:t>
            </a:r>
            <a:r>
              <a:rPr lang="pt-BR" sz="3200" dirty="0">
                <a:latin typeface="Helvetica Neue"/>
              </a:rPr>
              <a:t>Instalação do ambiente virtual </a:t>
            </a:r>
            <a:r>
              <a:rPr lang="pt-BR" sz="3200" dirty="0" err="1" smtClean="0">
                <a:latin typeface="Helvetica Neue"/>
              </a:rPr>
              <a:t>Moodle</a:t>
            </a:r>
            <a:r>
              <a:rPr lang="pt-BR" sz="3200" dirty="0" smtClean="0">
                <a:solidFill>
                  <a:schemeClr val="accent2">
                    <a:lumMod val="75000"/>
                  </a:schemeClr>
                </a:solidFill>
                <a:latin typeface="Helvetica Neue"/>
              </a:rPr>
              <a:t> </a:t>
            </a:r>
            <a:r>
              <a:rPr lang="pt-BR" sz="3200" dirty="0">
                <a:latin typeface="Helvetica Neue"/>
              </a:rPr>
              <a:t>com </a:t>
            </a:r>
            <a:r>
              <a:rPr lang="pt-BR" sz="3200" dirty="0" err="1">
                <a:latin typeface="Helvetica Neue"/>
              </a:rPr>
              <a:t>plugin</a:t>
            </a:r>
            <a:r>
              <a:rPr lang="pt-BR" sz="3200" dirty="0">
                <a:latin typeface="Helvetica Neue"/>
              </a:rPr>
              <a:t> de gravação de áudio </a:t>
            </a:r>
            <a:r>
              <a:rPr lang="pt-BR" sz="3200" dirty="0" err="1" smtClean="0">
                <a:latin typeface="Helvetica Neue"/>
              </a:rPr>
              <a:t>Poodll</a:t>
            </a:r>
            <a:endParaRPr lang="pt-BR" sz="3200" dirty="0">
              <a:latin typeface="Helvetica Neue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694262" y="2191974"/>
            <a:ext cx="16279287" cy="1415772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(1.1.17) </a:t>
            </a:r>
            <a:r>
              <a:rPr lang="pt-BR" sz="2000" b="1" dirty="0"/>
              <a:t>Configurar a informações de nome de usuário do </a:t>
            </a:r>
            <a:r>
              <a:rPr lang="pt-BR" sz="2000" b="1" dirty="0" smtClean="0"/>
              <a:t>banco </a:t>
            </a:r>
            <a:r>
              <a:rPr lang="pt-BR" sz="2000" b="1" dirty="0"/>
              <a:t>de </a:t>
            </a:r>
            <a:r>
              <a:rPr lang="pt-BR" sz="2000" b="1" dirty="0" smtClean="0"/>
              <a:t>dados</a:t>
            </a:r>
            <a:r>
              <a:rPr lang="pt-BR" sz="2000" b="1" dirty="0"/>
              <a:t>, senha e </a:t>
            </a:r>
            <a:r>
              <a:rPr lang="pt-BR" sz="2000" b="1" dirty="0" smtClean="0"/>
              <a:t>base </a:t>
            </a:r>
            <a:r>
              <a:rPr lang="pt-BR" sz="2000" b="1" dirty="0"/>
              <a:t>de </a:t>
            </a:r>
            <a:r>
              <a:rPr lang="pt-BR" sz="2000" b="1" dirty="0" smtClean="0"/>
              <a:t>dados</a:t>
            </a:r>
            <a:r>
              <a:rPr lang="pt-BR" sz="2000" b="1" dirty="0"/>
              <a:t>.</a:t>
            </a:r>
            <a:r>
              <a:rPr lang="pt-BR" sz="2000" b="1" dirty="0" smtClean="0"/>
              <a:t>:</a:t>
            </a:r>
            <a:endParaRPr lang="pt-BR" sz="2000" dirty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</p:txBody>
      </p:sp>
      <p:pic>
        <p:nvPicPr>
          <p:cNvPr id="4098" name="Picture 2" descr="https://lh6.googleusercontent.com/FGvAaY-c7WRf9IiYVEJvjPCkL96DctkkmIxKRs2Kr41t_i2AG7GXVemwxL7380-de_IS_n7y31CG_W9R-2g2RKLwbmVCUT-nnBRKOJ0iPpjVnzvGhhQZs2br4X82FldHoJrG5y6Cse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4" y="2751136"/>
            <a:ext cx="10734675" cy="979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474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14400" y="1053880"/>
            <a:ext cx="85972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(1.1) Manual de Instalação do </a:t>
            </a:r>
            <a:r>
              <a:rPr lang="pt-BR" b="1" dirty="0" err="1">
                <a:solidFill>
                  <a:schemeClr val="accent2">
                    <a:lumMod val="75000"/>
                  </a:schemeClr>
                </a:solidFill>
              </a:rPr>
              <a:t>Moodle</a:t>
            </a:r>
            <a:r>
              <a:rPr lang="pt-BR" dirty="0"/>
              <a:t>. </a:t>
            </a:r>
          </a:p>
        </p:txBody>
      </p:sp>
      <p:sp>
        <p:nvSpPr>
          <p:cNvPr id="6" name="Title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999065" y="313374"/>
            <a:ext cx="164592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 rIns="182880" bIns="91440" anchor="ctr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pt-BR" sz="3200" b="1" dirty="0">
                <a:solidFill>
                  <a:schemeClr val="accent2">
                    <a:lumMod val="75000"/>
                  </a:schemeClr>
                </a:solidFill>
                <a:latin typeface="Helvetica Neue"/>
              </a:rPr>
              <a:t>(1) </a:t>
            </a:r>
            <a:r>
              <a:rPr lang="pt-BR" sz="3200" dirty="0">
                <a:latin typeface="Helvetica Neue"/>
              </a:rPr>
              <a:t>Instalação do ambiente virtual </a:t>
            </a:r>
            <a:r>
              <a:rPr lang="pt-BR" sz="3200" dirty="0" err="1" smtClean="0">
                <a:latin typeface="Helvetica Neue"/>
              </a:rPr>
              <a:t>Moodle</a:t>
            </a:r>
            <a:r>
              <a:rPr lang="pt-BR" sz="3200" dirty="0" smtClean="0">
                <a:solidFill>
                  <a:schemeClr val="accent2">
                    <a:lumMod val="75000"/>
                  </a:schemeClr>
                </a:solidFill>
                <a:latin typeface="Helvetica Neue"/>
              </a:rPr>
              <a:t> </a:t>
            </a:r>
            <a:r>
              <a:rPr lang="pt-BR" sz="3200" dirty="0">
                <a:latin typeface="Helvetica Neue"/>
              </a:rPr>
              <a:t>com </a:t>
            </a:r>
            <a:r>
              <a:rPr lang="pt-BR" sz="3200" dirty="0" err="1">
                <a:latin typeface="Helvetica Neue"/>
              </a:rPr>
              <a:t>plugin</a:t>
            </a:r>
            <a:r>
              <a:rPr lang="pt-BR" sz="3200" dirty="0">
                <a:latin typeface="Helvetica Neue"/>
              </a:rPr>
              <a:t> de gravação de áudio </a:t>
            </a:r>
            <a:r>
              <a:rPr lang="pt-BR" sz="3200" dirty="0" err="1" smtClean="0">
                <a:latin typeface="Helvetica Neue"/>
              </a:rPr>
              <a:t>Poodll</a:t>
            </a:r>
            <a:endParaRPr lang="pt-BR" sz="3200" dirty="0">
              <a:latin typeface="Helvetica Neue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694262" y="1944324"/>
            <a:ext cx="16764003" cy="1107996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(1.1.18) </a:t>
            </a:r>
            <a:r>
              <a:rPr lang="pt-BR" sz="2000" b="1" dirty="0" smtClean="0"/>
              <a:t>Criação do arquivo </a:t>
            </a:r>
            <a:r>
              <a:rPr lang="pt-BR" sz="2000" b="1" dirty="0" err="1" smtClean="0"/>
              <a:t>config.php</a:t>
            </a:r>
            <a:r>
              <a:rPr lang="pt-BR" sz="2000" b="1" dirty="0" smtClean="0"/>
              <a:t> – </a:t>
            </a:r>
            <a:r>
              <a:rPr lang="pt-BR" sz="2000" dirty="0" smtClean="0"/>
              <a:t>devido às permissões </a:t>
            </a:r>
            <a:r>
              <a:rPr lang="pt-BR" sz="2000" dirty="0"/>
              <a:t>nas </a:t>
            </a:r>
            <a:r>
              <a:rPr lang="pt-BR" sz="2000" dirty="0" smtClean="0"/>
              <a:t>pastas que configuramos antes, aparecerá a mensagem abaixo, indicando para </a:t>
            </a:r>
            <a:r>
              <a:rPr lang="pt-BR" sz="2000" dirty="0" err="1" smtClean="0"/>
              <a:t>copiardo</a:t>
            </a:r>
            <a:r>
              <a:rPr lang="pt-BR" sz="2000" dirty="0" smtClean="0"/>
              <a:t> o código abaixo em um arquivo de texto com nome de</a:t>
            </a: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sz="2000" b="1" dirty="0" err="1" smtClean="0">
                <a:solidFill>
                  <a:schemeClr val="accent2">
                    <a:lumMod val="75000"/>
                  </a:schemeClr>
                </a:solidFill>
              </a:rPr>
              <a:t>config.php</a:t>
            </a:r>
            <a:r>
              <a:rPr lang="pt-BR" sz="2000" dirty="0" smtClean="0"/>
              <a:t>, no </a:t>
            </a:r>
            <a:r>
              <a:rPr lang="pt-BR" sz="2000" dirty="0"/>
              <a:t>diretório 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/home/</a:t>
            </a:r>
            <a:r>
              <a:rPr lang="pt-BR" sz="2000" b="1" dirty="0" err="1">
                <a:solidFill>
                  <a:schemeClr val="accent2">
                    <a:lumMod val="75000"/>
                  </a:schemeClr>
                </a:solidFill>
              </a:rPr>
              <a:t>moodle_etec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/</a:t>
            </a:r>
            <a:r>
              <a:rPr lang="pt-BR" sz="2000" b="1" dirty="0" err="1">
                <a:solidFill>
                  <a:schemeClr val="accent2">
                    <a:lumMod val="75000"/>
                  </a:schemeClr>
                </a:solidFill>
              </a:rPr>
              <a:t>www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/</a:t>
            </a:r>
            <a:r>
              <a:rPr lang="pt-BR" sz="2000" b="1" dirty="0" err="1">
                <a:solidFill>
                  <a:schemeClr val="accent2">
                    <a:lumMod val="75000"/>
                  </a:schemeClr>
                </a:solidFill>
              </a:rPr>
              <a:t>moodle</a:t>
            </a: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/ </a:t>
            </a:r>
            <a:r>
              <a:rPr lang="pt-BR" sz="2000" dirty="0" smtClean="0"/>
              <a:t>(este arquivo deverá ter as mesmas permissões que os demais arquivos na pasta </a:t>
            </a:r>
            <a:r>
              <a:rPr lang="pt-BR" sz="2000" dirty="0" err="1" smtClean="0"/>
              <a:t>moodle</a:t>
            </a:r>
            <a:r>
              <a:rPr lang="pt-BR" sz="2000" dirty="0" smtClean="0"/>
              <a:t>).</a:t>
            </a:r>
            <a:endParaRPr lang="pt-BR" sz="2000" dirty="0"/>
          </a:p>
        </p:txBody>
      </p:sp>
      <p:pic>
        <p:nvPicPr>
          <p:cNvPr id="5122" name="Picture 2" descr="https://lh6.googleusercontent.com/YEll_SGnxQP2FxP7virDWiTRiBHsn9dccVXq9SQZGhAAqC86shK1WSDxtBPlV88JYFmbTqY703CKOr8ZWeMbZ-vAbjRO4arOm59yO_jiXw0e02n_LwyQlMOpA0rVQAVtSX6QrzONc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6433"/>
            <a:ext cx="10761413" cy="923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1390063" y="3994933"/>
            <a:ext cx="705033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 indent="0">
              <a:spcBef>
                <a:spcPts val="0"/>
              </a:spcBef>
              <a:spcAft>
                <a:spcPts val="0"/>
              </a:spcAft>
            </a:pP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(1.1.19) </a:t>
            </a:r>
            <a:r>
              <a:rPr lang="pt-BR" sz="2000" b="1" dirty="0" smtClean="0">
                <a:solidFill>
                  <a:srgbClr val="000000"/>
                </a:solidFill>
                <a:latin typeface="+mj-lt"/>
              </a:rPr>
              <a:t>Para </a:t>
            </a:r>
            <a:r>
              <a:rPr lang="pt-BR" sz="2000" b="1" dirty="0">
                <a:solidFill>
                  <a:srgbClr val="000000"/>
                </a:solidFill>
                <a:latin typeface="+mj-lt"/>
              </a:rPr>
              <a:t>criar o arquivo </a:t>
            </a:r>
            <a:r>
              <a:rPr lang="pt-BR" sz="2000" b="1" dirty="0" err="1">
                <a:solidFill>
                  <a:srgbClr val="000000"/>
                </a:solidFill>
                <a:latin typeface="+mj-lt"/>
              </a:rPr>
              <a:t>config.php</a:t>
            </a:r>
            <a:r>
              <a:rPr lang="pt-BR" sz="2000" b="1" dirty="0">
                <a:solidFill>
                  <a:srgbClr val="000000"/>
                </a:solidFill>
                <a:latin typeface="+mj-lt"/>
              </a:rPr>
              <a:t> localizado em 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/home/</a:t>
            </a:r>
            <a:r>
              <a:rPr lang="pt-BR" sz="20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moodle_etec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/</a:t>
            </a:r>
            <a:r>
              <a:rPr lang="pt-BR" sz="20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www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/</a:t>
            </a:r>
            <a:r>
              <a:rPr lang="pt-BR" sz="20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moodle</a:t>
            </a: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/</a:t>
            </a:r>
            <a:r>
              <a:rPr lang="pt-BR" sz="2000" b="1" dirty="0" smtClean="0">
                <a:solidFill>
                  <a:srgbClr val="000000"/>
                </a:solidFill>
                <a:latin typeface="+mj-lt"/>
              </a:rPr>
              <a:t>, você deverá:</a:t>
            </a:r>
            <a:endParaRPr lang="pt-BR" sz="2000" dirty="0">
              <a:solidFill>
                <a:srgbClr val="000000"/>
              </a:solidFill>
              <a:latin typeface="+mj-lt"/>
            </a:endParaRPr>
          </a:p>
          <a:p>
            <a:pPr marL="449580">
              <a:spcBef>
                <a:spcPts val="0"/>
              </a:spcBef>
              <a:spcAft>
                <a:spcPts val="0"/>
              </a:spcAft>
            </a:pPr>
            <a:endParaRPr lang="pt-BR" sz="2000" dirty="0" smtClean="0">
              <a:latin typeface="+mj-lt"/>
            </a:endParaRPr>
          </a:p>
          <a:p>
            <a:pPr marL="449580">
              <a:spcBef>
                <a:spcPts val="0"/>
              </a:spcBef>
              <a:spcAft>
                <a:spcPts val="0"/>
              </a:spcAft>
            </a:pP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a) </a:t>
            </a:r>
            <a:r>
              <a:rPr lang="pt-BR" sz="2000" b="1" dirty="0" smtClean="0">
                <a:solidFill>
                  <a:srgbClr val="000000"/>
                </a:solidFill>
                <a:latin typeface="+mj-lt"/>
              </a:rPr>
              <a:t>Entrar na pasta indicada acima onde está o </a:t>
            </a:r>
            <a:r>
              <a:rPr lang="pt-BR" sz="2000" b="1" dirty="0" err="1" smtClean="0">
                <a:solidFill>
                  <a:srgbClr val="000000"/>
                </a:solidFill>
                <a:latin typeface="+mj-lt"/>
              </a:rPr>
              <a:t>moodle</a:t>
            </a:r>
            <a:r>
              <a:rPr lang="pt-BR" sz="2000" b="1" dirty="0" smtClean="0">
                <a:solidFill>
                  <a:srgbClr val="000000"/>
                </a:solidFill>
                <a:latin typeface="+mj-lt"/>
              </a:rPr>
              <a:t>:</a:t>
            </a:r>
            <a:endParaRPr lang="pt-BR" sz="2000" dirty="0">
              <a:latin typeface="+mj-lt"/>
            </a:endParaRPr>
          </a:p>
          <a:p>
            <a:pPr marL="449580"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solidFill>
                  <a:srgbClr val="000000"/>
                </a:solidFill>
                <a:latin typeface="+mj-lt"/>
              </a:rPr>
              <a:t>$ </a:t>
            </a:r>
            <a:r>
              <a:rPr lang="pt-BR" sz="2000" dirty="0" err="1">
                <a:solidFill>
                  <a:srgbClr val="000000"/>
                </a:solidFill>
                <a:latin typeface="+mj-lt"/>
              </a:rPr>
              <a:t>cd</a:t>
            </a:r>
            <a:r>
              <a:rPr lang="pt-BR" sz="2000" dirty="0">
                <a:solidFill>
                  <a:srgbClr val="000000"/>
                </a:solidFill>
                <a:latin typeface="+mj-lt"/>
              </a:rPr>
              <a:t> /home/</a:t>
            </a:r>
            <a:r>
              <a:rPr lang="pt-BR" sz="2000" dirty="0" err="1">
                <a:solidFill>
                  <a:srgbClr val="000000"/>
                </a:solidFill>
                <a:latin typeface="+mj-lt"/>
              </a:rPr>
              <a:t>moodle_etec</a:t>
            </a:r>
            <a:r>
              <a:rPr lang="pt-BR" sz="2000" dirty="0">
                <a:solidFill>
                  <a:srgbClr val="000000"/>
                </a:solidFill>
                <a:latin typeface="+mj-lt"/>
              </a:rPr>
              <a:t>/</a:t>
            </a:r>
            <a:r>
              <a:rPr lang="pt-BR" sz="2000" dirty="0" err="1">
                <a:solidFill>
                  <a:srgbClr val="000000"/>
                </a:solidFill>
                <a:latin typeface="+mj-lt"/>
              </a:rPr>
              <a:t>www</a:t>
            </a:r>
            <a:r>
              <a:rPr lang="pt-BR" sz="2000" dirty="0">
                <a:solidFill>
                  <a:srgbClr val="000000"/>
                </a:solidFill>
                <a:latin typeface="+mj-lt"/>
              </a:rPr>
              <a:t>/</a:t>
            </a:r>
            <a:r>
              <a:rPr lang="pt-BR" sz="2000" dirty="0" err="1">
                <a:solidFill>
                  <a:srgbClr val="000000"/>
                </a:solidFill>
                <a:latin typeface="+mj-lt"/>
              </a:rPr>
              <a:t>moodle</a:t>
            </a:r>
            <a:r>
              <a:rPr lang="pt-BR" sz="2000" dirty="0">
                <a:solidFill>
                  <a:srgbClr val="000000"/>
                </a:solidFill>
                <a:latin typeface="+mj-lt"/>
              </a:rPr>
              <a:t>/</a:t>
            </a:r>
            <a:endParaRPr lang="pt-BR" sz="2000" dirty="0">
              <a:latin typeface="+mj-lt"/>
            </a:endParaRPr>
          </a:p>
          <a:p>
            <a:pPr marL="449580"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latin typeface="+mj-lt"/>
              </a:rPr>
              <a:t/>
            </a:r>
            <a:br>
              <a:rPr lang="pt-BR" sz="2000" dirty="0">
                <a:latin typeface="+mj-lt"/>
              </a:rPr>
            </a:b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b)</a:t>
            </a:r>
            <a:r>
              <a:rPr lang="pt-BR" sz="2000" b="1" dirty="0" smtClean="0">
                <a:latin typeface="+mj-lt"/>
              </a:rPr>
              <a:t> Criar o arquivo de configuração do </a:t>
            </a:r>
            <a:r>
              <a:rPr lang="pt-BR" sz="2000" b="1" dirty="0" err="1" smtClean="0">
                <a:latin typeface="+mj-lt"/>
              </a:rPr>
              <a:t>Moodle</a:t>
            </a:r>
            <a:r>
              <a:rPr lang="pt-BR" sz="2000" b="1" dirty="0" smtClean="0">
                <a:latin typeface="+mj-lt"/>
              </a:rPr>
              <a:t>:</a:t>
            </a:r>
            <a:endParaRPr lang="pt-BR" sz="2000" b="1" dirty="0">
              <a:latin typeface="+mj-lt"/>
            </a:endParaRPr>
          </a:p>
          <a:p>
            <a:pPr marL="449580"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solidFill>
                  <a:srgbClr val="000000"/>
                </a:solidFill>
                <a:latin typeface="+mj-lt"/>
              </a:rPr>
              <a:t>$ vi </a:t>
            </a:r>
            <a:r>
              <a:rPr lang="pt-BR" sz="2000" dirty="0" err="1">
                <a:solidFill>
                  <a:srgbClr val="000000"/>
                </a:solidFill>
                <a:latin typeface="+mj-lt"/>
              </a:rPr>
              <a:t>config.php</a:t>
            </a:r>
            <a:endParaRPr lang="pt-BR" sz="2000" dirty="0">
              <a:latin typeface="+mj-lt"/>
            </a:endParaRPr>
          </a:p>
          <a:p>
            <a:pPr marL="449580">
              <a:spcBef>
                <a:spcPts val="0"/>
              </a:spcBef>
              <a:spcAft>
                <a:spcPts val="0"/>
              </a:spcAft>
            </a:pPr>
            <a:r>
              <a:rPr lang="pt-BR" sz="2000" b="1" dirty="0" smtClean="0">
                <a:solidFill>
                  <a:srgbClr val="000000"/>
                </a:solidFill>
                <a:latin typeface="+mj-lt"/>
              </a:rPr>
              <a:t>OU</a:t>
            </a:r>
          </a:p>
          <a:p>
            <a:pPr marL="449580">
              <a:spcBef>
                <a:spcPts val="0"/>
              </a:spcBef>
              <a:spcAft>
                <a:spcPts val="0"/>
              </a:spcAft>
            </a:pPr>
            <a:r>
              <a:rPr lang="pt-BR" sz="2000" dirty="0" smtClean="0">
                <a:solidFill>
                  <a:srgbClr val="000000"/>
                </a:solidFill>
                <a:latin typeface="+mj-lt"/>
              </a:rPr>
              <a:t>$ </a:t>
            </a:r>
            <a:r>
              <a:rPr lang="pt-BR" sz="2000" dirty="0">
                <a:solidFill>
                  <a:srgbClr val="000000"/>
                </a:solidFill>
                <a:latin typeface="+mj-lt"/>
              </a:rPr>
              <a:t>nano </a:t>
            </a:r>
            <a:r>
              <a:rPr lang="pt-BR" sz="2000" dirty="0" err="1">
                <a:solidFill>
                  <a:srgbClr val="000000"/>
                </a:solidFill>
                <a:latin typeface="+mj-lt"/>
              </a:rPr>
              <a:t>config.php</a:t>
            </a:r>
            <a:endParaRPr lang="pt-BR" sz="20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5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14400" y="1053880"/>
            <a:ext cx="85972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(1.1) Manual de Instalação do </a:t>
            </a:r>
            <a:r>
              <a:rPr lang="pt-BR" b="1" dirty="0" err="1">
                <a:solidFill>
                  <a:schemeClr val="accent2">
                    <a:lumMod val="75000"/>
                  </a:schemeClr>
                </a:solidFill>
              </a:rPr>
              <a:t>Moodle</a:t>
            </a:r>
            <a:r>
              <a:rPr lang="pt-BR" dirty="0"/>
              <a:t>. </a:t>
            </a:r>
          </a:p>
        </p:txBody>
      </p:sp>
      <p:sp>
        <p:nvSpPr>
          <p:cNvPr id="6" name="Title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999065" y="313374"/>
            <a:ext cx="164592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 rIns="182880" bIns="91440" anchor="ctr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pt-BR" sz="3200" b="1" dirty="0">
                <a:solidFill>
                  <a:schemeClr val="accent2">
                    <a:lumMod val="75000"/>
                  </a:schemeClr>
                </a:solidFill>
                <a:latin typeface="Helvetica Neue"/>
              </a:rPr>
              <a:t>(1) </a:t>
            </a:r>
            <a:r>
              <a:rPr lang="pt-BR" sz="3200" dirty="0">
                <a:latin typeface="Helvetica Neue"/>
              </a:rPr>
              <a:t>Instalação do ambiente virtual </a:t>
            </a:r>
            <a:r>
              <a:rPr lang="pt-BR" sz="3200" dirty="0" err="1" smtClean="0">
                <a:latin typeface="Helvetica Neue"/>
              </a:rPr>
              <a:t>Moodle</a:t>
            </a:r>
            <a:r>
              <a:rPr lang="pt-BR" sz="3200" dirty="0" smtClean="0">
                <a:solidFill>
                  <a:schemeClr val="accent2">
                    <a:lumMod val="75000"/>
                  </a:schemeClr>
                </a:solidFill>
                <a:latin typeface="Helvetica Neue"/>
              </a:rPr>
              <a:t> </a:t>
            </a:r>
            <a:r>
              <a:rPr lang="pt-BR" sz="3200" dirty="0">
                <a:latin typeface="Helvetica Neue"/>
              </a:rPr>
              <a:t>com </a:t>
            </a:r>
            <a:r>
              <a:rPr lang="pt-BR" sz="3200" dirty="0" err="1">
                <a:latin typeface="Helvetica Neue"/>
              </a:rPr>
              <a:t>plugin</a:t>
            </a:r>
            <a:r>
              <a:rPr lang="pt-BR" sz="3200" dirty="0">
                <a:latin typeface="Helvetica Neue"/>
              </a:rPr>
              <a:t> de gravação de áudio </a:t>
            </a:r>
            <a:r>
              <a:rPr lang="pt-BR" sz="3200" dirty="0" err="1" smtClean="0">
                <a:latin typeface="Helvetica Neue"/>
              </a:rPr>
              <a:t>Poodll</a:t>
            </a:r>
            <a:endParaRPr lang="pt-BR" sz="3200" dirty="0">
              <a:latin typeface="Helvetica Neue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694262" y="2191974"/>
            <a:ext cx="16279287" cy="800219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(1.1.20) </a:t>
            </a:r>
            <a:r>
              <a:rPr lang="pt-BR" sz="2000" b="1" dirty="0" smtClean="0"/>
              <a:t>Após a etapa anterior, você deverá aceitar </a:t>
            </a:r>
            <a:r>
              <a:rPr lang="pt-BR" sz="2000" b="1" dirty="0"/>
              <a:t>os termos de uso clicando em </a:t>
            </a:r>
            <a:r>
              <a:rPr lang="pt-BR" sz="2000" b="1" dirty="0" smtClean="0"/>
              <a:t>continuar:</a:t>
            </a:r>
            <a:endParaRPr lang="pt-BR" sz="2000" dirty="0" smtClean="0"/>
          </a:p>
          <a:p>
            <a:endParaRPr lang="pt-BR" sz="2000" dirty="0"/>
          </a:p>
        </p:txBody>
      </p:sp>
      <p:pic>
        <p:nvPicPr>
          <p:cNvPr id="6146" name="Picture 2" descr="https://lh5.googleusercontent.com/4aanw_S-Deoi61lG_ClDd_q56LWTfUFDFikF4LkFHXUiQEdq3V1860FAXjLqEXOdd33iHhAnKNuJyqod37gbnr-ZI6rWnRFBSNkMfXfOx1eqRUGcFj2Aokp-ia8ix_jMWs_08ro8U8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3106493"/>
            <a:ext cx="11942502" cy="868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147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14400" y="1053880"/>
            <a:ext cx="85972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(1.1) Manual de Instalação do </a:t>
            </a:r>
            <a:r>
              <a:rPr lang="pt-BR" b="1" dirty="0" err="1">
                <a:solidFill>
                  <a:schemeClr val="accent2">
                    <a:lumMod val="75000"/>
                  </a:schemeClr>
                </a:solidFill>
              </a:rPr>
              <a:t>Moodle</a:t>
            </a:r>
            <a:r>
              <a:rPr lang="pt-BR" dirty="0"/>
              <a:t>. </a:t>
            </a:r>
          </a:p>
        </p:txBody>
      </p:sp>
      <p:sp>
        <p:nvSpPr>
          <p:cNvPr id="6" name="Title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999065" y="313374"/>
            <a:ext cx="164592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 rIns="182880" bIns="91440" anchor="ctr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pt-BR" sz="3200" b="1" dirty="0">
                <a:solidFill>
                  <a:schemeClr val="accent2">
                    <a:lumMod val="75000"/>
                  </a:schemeClr>
                </a:solidFill>
                <a:latin typeface="Helvetica Neue"/>
              </a:rPr>
              <a:t>(1) </a:t>
            </a:r>
            <a:r>
              <a:rPr lang="pt-BR" sz="3200" dirty="0">
                <a:latin typeface="Helvetica Neue"/>
              </a:rPr>
              <a:t>Instalação do ambiente virtual </a:t>
            </a:r>
            <a:r>
              <a:rPr lang="pt-BR" sz="3200" dirty="0" err="1" smtClean="0">
                <a:latin typeface="Helvetica Neue"/>
              </a:rPr>
              <a:t>Moodle</a:t>
            </a:r>
            <a:r>
              <a:rPr lang="pt-BR" sz="3200" dirty="0" smtClean="0">
                <a:solidFill>
                  <a:schemeClr val="accent2">
                    <a:lumMod val="75000"/>
                  </a:schemeClr>
                </a:solidFill>
                <a:latin typeface="Helvetica Neue"/>
              </a:rPr>
              <a:t> </a:t>
            </a:r>
            <a:r>
              <a:rPr lang="pt-BR" sz="3200" dirty="0">
                <a:latin typeface="Helvetica Neue"/>
              </a:rPr>
              <a:t>com </a:t>
            </a:r>
            <a:r>
              <a:rPr lang="pt-BR" sz="3200" dirty="0" err="1">
                <a:latin typeface="Helvetica Neue"/>
              </a:rPr>
              <a:t>plugin</a:t>
            </a:r>
            <a:r>
              <a:rPr lang="pt-BR" sz="3200" dirty="0">
                <a:latin typeface="Helvetica Neue"/>
              </a:rPr>
              <a:t> de gravação de áudio </a:t>
            </a:r>
            <a:r>
              <a:rPr lang="pt-BR" sz="3200" dirty="0" err="1" smtClean="0">
                <a:latin typeface="Helvetica Neue"/>
              </a:rPr>
              <a:t>Poodll</a:t>
            </a:r>
            <a:endParaRPr lang="pt-BR" sz="3200" dirty="0">
              <a:latin typeface="Helvetica Neue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694262" y="1887174"/>
            <a:ext cx="16279287" cy="1107996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(1.1.21) </a:t>
            </a:r>
            <a:r>
              <a:rPr lang="pt-BR" sz="2000" b="1" dirty="0"/>
              <a:t>É </a:t>
            </a:r>
            <a:r>
              <a:rPr lang="pt-BR" sz="2000" b="1" dirty="0" smtClean="0"/>
              <a:t>feita </a:t>
            </a:r>
            <a:r>
              <a:rPr lang="pt-BR" sz="2000" b="1" dirty="0"/>
              <a:t>uma verificação em todo o sistema e se tudo estiver perfeito, será mostrada uma tela similar </a:t>
            </a:r>
            <a:r>
              <a:rPr lang="pt-BR" sz="2000" b="1" dirty="0" smtClean="0"/>
              <a:t>à </a:t>
            </a:r>
            <a:r>
              <a:rPr lang="pt-BR" sz="2000" b="1" dirty="0"/>
              <a:t>figura abaixo, </a:t>
            </a:r>
            <a:r>
              <a:rPr lang="pt-BR" sz="2000" b="1" dirty="0" smtClean="0"/>
              <a:t>bastando </a:t>
            </a:r>
            <a:r>
              <a:rPr lang="pt-BR" sz="2000" b="1" dirty="0"/>
              <a:t>clicar em Continuar para efetuar a instalação do ambiente </a:t>
            </a:r>
            <a:r>
              <a:rPr lang="pt-BR" sz="2000" b="1" dirty="0" err="1" smtClean="0"/>
              <a:t>Moodle</a:t>
            </a:r>
            <a:r>
              <a:rPr lang="pt-BR" sz="2000" b="1" dirty="0" smtClean="0"/>
              <a:t>:</a:t>
            </a:r>
            <a:endParaRPr lang="pt-BR" sz="2000" dirty="0"/>
          </a:p>
          <a:p>
            <a:endParaRPr lang="pt-BR" sz="2000" dirty="0"/>
          </a:p>
        </p:txBody>
      </p:sp>
      <p:pic>
        <p:nvPicPr>
          <p:cNvPr id="7170" name="Picture 2" descr="https://lh4.googleusercontent.com/CmJFXYJciT3l1z6xTqMm-2XRVya80p-Rqi_n51i3P92gwFEdXrKq_qk0scQ9_GB7NKqlE1jv6hUEAIQTFswxTM0VDVnLD0qth5jFtuM7kMLS1ad6wSK-a3pRQS3lTETpQVT6McttqX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64" y="2735262"/>
            <a:ext cx="9592735" cy="1000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214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14400" y="1053880"/>
            <a:ext cx="85972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(1.1) Manual de Instalação do </a:t>
            </a:r>
            <a:r>
              <a:rPr lang="pt-BR" b="1" dirty="0" err="1">
                <a:solidFill>
                  <a:schemeClr val="accent2">
                    <a:lumMod val="75000"/>
                  </a:schemeClr>
                </a:solidFill>
              </a:rPr>
              <a:t>Moodle</a:t>
            </a:r>
            <a:r>
              <a:rPr lang="pt-BR" dirty="0"/>
              <a:t>. </a:t>
            </a:r>
          </a:p>
        </p:txBody>
      </p:sp>
      <p:sp>
        <p:nvSpPr>
          <p:cNvPr id="6" name="Title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999065" y="313374"/>
            <a:ext cx="164592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 rIns="182880" bIns="91440" anchor="ctr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pt-BR" sz="3200" b="1" dirty="0">
                <a:solidFill>
                  <a:schemeClr val="accent2">
                    <a:lumMod val="75000"/>
                  </a:schemeClr>
                </a:solidFill>
                <a:latin typeface="Helvetica Neue"/>
              </a:rPr>
              <a:t>(1) </a:t>
            </a:r>
            <a:r>
              <a:rPr lang="pt-BR" sz="3200" dirty="0">
                <a:latin typeface="Helvetica Neue"/>
              </a:rPr>
              <a:t>Instalação do ambiente virtual </a:t>
            </a:r>
            <a:r>
              <a:rPr lang="pt-BR" sz="3200" dirty="0" err="1" smtClean="0">
                <a:latin typeface="Helvetica Neue"/>
              </a:rPr>
              <a:t>Moodle</a:t>
            </a:r>
            <a:r>
              <a:rPr lang="pt-BR" sz="3200" dirty="0" smtClean="0">
                <a:solidFill>
                  <a:schemeClr val="accent2">
                    <a:lumMod val="75000"/>
                  </a:schemeClr>
                </a:solidFill>
                <a:latin typeface="Helvetica Neue"/>
              </a:rPr>
              <a:t> </a:t>
            </a:r>
            <a:r>
              <a:rPr lang="pt-BR" sz="3200" dirty="0">
                <a:latin typeface="Helvetica Neue"/>
              </a:rPr>
              <a:t>com </a:t>
            </a:r>
            <a:r>
              <a:rPr lang="pt-BR" sz="3200" dirty="0" err="1">
                <a:latin typeface="Helvetica Neue"/>
              </a:rPr>
              <a:t>plugin</a:t>
            </a:r>
            <a:r>
              <a:rPr lang="pt-BR" sz="3200" dirty="0">
                <a:latin typeface="Helvetica Neue"/>
              </a:rPr>
              <a:t> de gravação de áudio </a:t>
            </a:r>
            <a:r>
              <a:rPr lang="pt-BR" sz="3200" dirty="0" err="1" smtClean="0">
                <a:latin typeface="Helvetica Neue"/>
              </a:rPr>
              <a:t>Poodll</a:t>
            </a:r>
            <a:endParaRPr lang="pt-BR" sz="3200" dirty="0">
              <a:latin typeface="Helvetica Neue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694262" y="1887174"/>
            <a:ext cx="16279287" cy="800219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(1.1.22) </a:t>
            </a:r>
            <a:r>
              <a:rPr lang="pt-BR" sz="2000" b="1" dirty="0" smtClean="0"/>
              <a:t>Este processo poderá demorar alguns minutos. Após a </a:t>
            </a:r>
            <a:r>
              <a:rPr lang="pt-BR" sz="2000" b="1" dirty="0"/>
              <a:t>instalação </a:t>
            </a:r>
            <a:r>
              <a:rPr lang="pt-BR" sz="2000" b="1" dirty="0" smtClean="0"/>
              <a:t>será </a:t>
            </a:r>
            <a:r>
              <a:rPr lang="pt-BR" sz="2000" b="1" dirty="0"/>
              <a:t>habilitado um botão de 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Continuar</a:t>
            </a:r>
            <a:r>
              <a:rPr lang="pt-BR" sz="2000" b="1" dirty="0"/>
              <a:t> </a:t>
            </a:r>
            <a:r>
              <a:rPr lang="pt-BR" sz="2000" b="1" dirty="0" smtClean="0"/>
              <a:t>na </a:t>
            </a:r>
            <a:r>
              <a:rPr lang="pt-BR" sz="2000" b="1" dirty="0"/>
              <a:t>base inferior da </a:t>
            </a:r>
            <a:r>
              <a:rPr lang="pt-BR" sz="2000" b="1" dirty="0" smtClean="0"/>
              <a:t>página – espere a página terminar de carregar para clicar no botão </a:t>
            </a: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Continuar</a:t>
            </a:r>
            <a:r>
              <a:rPr lang="pt-BR" sz="2000" b="1" dirty="0" smtClean="0"/>
              <a:t>.</a:t>
            </a:r>
            <a:endParaRPr lang="pt-BR" sz="2000" dirty="0"/>
          </a:p>
        </p:txBody>
      </p:sp>
      <p:pic>
        <p:nvPicPr>
          <p:cNvPr id="8194" name="Picture 2" descr="https://lh4.googleusercontent.com/GrS0gj-C69vs9nXDGIq381IRYvLIkoWtf78_6rn0yDCONlFgbCFHPGOiKfF0WvCONuqTIINOMeOLLbP0zkIw4Q-IYnJoH2Mm0YaCudUqZTHXjP8pARjgXz1YtZ9vGcYU54aC68kKr5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65" y="2768353"/>
            <a:ext cx="9220200" cy="962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781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14400" y="1053880"/>
            <a:ext cx="85972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(1.1) Manual de Instalação do </a:t>
            </a:r>
            <a:r>
              <a:rPr lang="pt-BR" b="1" dirty="0" err="1">
                <a:solidFill>
                  <a:schemeClr val="accent2">
                    <a:lumMod val="75000"/>
                  </a:schemeClr>
                </a:solidFill>
              </a:rPr>
              <a:t>Moodle</a:t>
            </a:r>
            <a:r>
              <a:rPr lang="pt-BR" dirty="0"/>
              <a:t>. </a:t>
            </a:r>
          </a:p>
        </p:txBody>
      </p:sp>
      <p:sp>
        <p:nvSpPr>
          <p:cNvPr id="6" name="Title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999065" y="313374"/>
            <a:ext cx="164592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 rIns="182880" bIns="91440" anchor="ctr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pt-BR" sz="3200" b="1" dirty="0">
                <a:solidFill>
                  <a:schemeClr val="accent2">
                    <a:lumMod val="75000"/>
                  </a:schemeClr>
                </a:solidFill>
                <a:latin typeface="Helvetica Neue"/>
              </a:rPr>
              <a:t>(1) </a:t>
            </a:r>
            <a:r>
              <a:rPr lang="pt-BR" sz="3200" dirty="0">
                <a:latin typeface="Helvetica Neue"/>
              </a:rPr>
              <a:t>Instalação do ambiente virtual </a:t>
            </a:r>
            <a:r>
              <a:rPr lang="pt-BR" sz="3200" dirty="0" err="1" smtClean="0">
                <a:latin typeface="Helvetica Neue"/>
              </a:rPr>
              <a:t>Moodle</a:t>
            </a:r>
            <a:r>
              <a:rPr lang="pt-BR" sz="3200" dirty="0" smtClean="0">
                <a:solidFill>
                  <a:schemeClr val="accent2">
                    <a:lumMod val="75000"/>
                  </a:schemeClr>
                </a:solidFill>
                <a:latin typeface="Helvetica Neue"/>
              </a:rPr>
              <a:t> </a:t>
            </a:r>
            <a:r>
              <a:rPr lang="pt-BR" sz="3200" dirty="0">
                <a:latin typeface="Helvetica Neue"/>
              </a:rPr>
              <a:t>com </a:t>
            </a:r>
            <a:r>
              <a:rPr lang="pt-BR" sz="3200" dirty="0" err="1">
                <a:latin typeface="Helvetica Neue"/>
              </a:rPr>
              <a:t>plugin</a:t>
            </a:r>
            <a:r>
              <a:rPr lang="pt-BR" sz="3200" dirty="0">
                <a:latin typeface="Helvetica Neue"/>
              </a:rPr>
              <a:t> de gravação de áudio </a:t>
            </a:r>
            <a:r>
              <a:rPr lang="pt-BR" sz="3200" dirty="0" err="1" smtClean="0">
                <a:latin typeface="Helvetica Neue"/>
              </a:rPr>
              <a:t>Poodll</a:t>
            </a:r>
            <a:endParaRPr lang="pt-BR" sz="3200" dirty="0">
              <a:latin typeface="Helvetica Neue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694262" y="1887174"/>
            <a:ext cx="16279287" cy="492443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(1.1.23) </a:t>
            </a:r>
            <a:r>
              <a:rPr lang="pt-BR" sz="2000" b="1" dirty="0"/>
              <a:t>Preencha os campos </a:t>
            </a:r>
            <a:r>
              <a:rPr lang="pt-BR" sz="2000" b="1" dirty="0" smtClean="0"/>
              <a:t>obrigatórios da conta de administrador do </a:t>
            </a:r>
            <a:r>
              <a:rPr lang="pt-BR" sz="2000" b="1" dirty="0" err="1" smtClean="0"/>
              <a:t>Moodle</a:t>
            </a:r>
            <a:r>
              <a:rPr lang="pt-BR" sz="2000" b="1" dirty="0" smtClean="0"/>
              <a:t>:</a:t>
            </a:r>
            <a:endParaRPr lang="pt-BR" sz="2000" dirty="0"/>
          </a:p>
        </p:txBody>
      </p:sp>
      <p:pic>
        <p:nvPicPr>
          <p:cNvPr id="9218" name="Picture 2" descr="https://lh3.googleusercontent.com/JFuHdbxemBCtOx0Nd08NCEWThvjfvRPvsi7MwWs6rjpC07cHmxDMrdFHfaBtRHW5uJm0TPh6_Yj1RFrOGPtnKeYPBAQR91pvyEAG9oyTe5aSrHRuJ_9LJnK7DZj0laz0e4KEQC8dFF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64" y="2596903"/>
            <a:ext cx="9649885" cy="1006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2"/>
          <p:cNvSpPr txBox="1"/>
          <p:nvPr/>
        </p:nvSpPr>
        <p:spPr>
          <a:xfrm>
            <a:off x="10834157" y="3144096"/>
            <a:ext cx="6624108" cy="1415772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(obs.) </a:t>
            </a:r>
            <a:r>
              <a:rPr lang="pt-BR" sz="2000" dirty="0" smtClean="0"/>
              <a:t>A primeira opção, </a:t>
            </a: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nome de usuário</a:t>
            </a:r>
            <a:r>
              <a:rPr lang="pt-BR" sz="2000" dirty="0" smtClean="0"/>
              <a:t>,</a:t>
            </a: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sz="2000" dirty="0" smtClean="0"/>
              <a:t>será o </a:t>
            </a:r>
            <a:r>
              <a:rPr lang="pt-BR" sz="2000" dirty="0" err="1" smtClean="0"/>
              <a:t>login</a:t>
            </a:r>
            <a:r>
              <a:rPr lang="pt-BR" sz="2000" dirty="0" smtClean="0"/>
              <a:t> do administrador no ambiente, enquanto que as demais informações de nome e sobrenome servirão para identificar o usuário no ambiente.</a:t>
            </a:r>
            <a:endParaRPr lang="pt-BR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84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14400" y="1053880"/>
            <a:ext cx="85972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(1.1) Manual de Instalação do </a:t>
            </a:r>
            <a:r>
              <a:rPr lang="pt-BR" b="1" dirty="0" err="1">
                <a:solidFill>
                  <a:schemeClr val="accent2">
                    <a:lumMod val="75000"/>
                  </a:schemeClr>
                </a:solidFill>
              </a:rPr>
              <a:t>Moodle</a:t>
            </a:r>
            <a:r>
              <a:rPr lang="pt-BR" dirty="0"/>
              <a:t>. </a:t>
            </a:r>
          </a:p>
        </p:txBody>
      </p:sp>
      <p:sp>
        <p:nvSpPr>
          <p:cNvPr id="6" name="Title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999065" y="313374"/>
            <a:ext cx="164592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 rIns="182880" bIns="91440" anchor="ctr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pt-BR" sz="3200" b="1" dirty="0">
                <a:solidFill>
                  <a:schemeClr val="accent2">
                    <a:lumMod val="75000"/>
                  </a:schemeClr>
                </a:solidFill>
                <a:latin typeface="Helvetica Neue"/>
              </a:rPr>
              <a:t>(1) </a:t>
            </a:r>
            <a:r>
              <a:rPr lang="pt-BR" sz="3200" dirty="0">
                <a:latin typeface="Helvetica Neue"/>
              </a:rPr>
              <a:t>Instalação do ambiente virtual </a:t>
            </a:r>
            <a:r>
              <a:rPr lang="pt-BR" sz="3200" dirty="0" err="1" smtClean="0">
                <a:latin typeface="Helvetica Neue"/>
              </a:rPr>
              <a:t>Moodle</a:t>
            </a:r>
            <a:r>
              <a:rPr lang="pt-BR" sz="3200" dirty="0" smtClean="0">
                <a:solidFill>
                  <a:schemeClr val="accent2">
                    <a:lumMod val="75000"/>
                  </a:schemeClr>
                </a:solidFill>
                <a:latin typeface="Helvetica Neue"/>
              </a:rPr>
              <a:t> </a:t>
            </a:r>
            <a:r>
              <a:rPr lang="pt-BR" sz="3200" dirty="0">
                <a:latin typeface="Helvetica Neue"/>
              </a:rPr>
              <a:t>com </a:t>
            </a:r>
            <a:r>
              <a:rPr lang="pt-BR" sz="3200" dirty="0" err="1">
                <a:latin typeface="Helvetica Neue"/>
              </a:rPr>
              <a:t>plugin</a:t>
            </a:r>
            <a:r>
              <a:rPr lang="pt-BR" sz="3200" dirty="0">
                <a:latin typeface="Helvetica Neue"/>
              </a:rPr>
              <a:t> de gravação de áudio </a:t>
            </a:r>
            <a:r>
              <a:rPr lang="pt-BR" sz="3200" dirty="0" err="1" smtClean="0">
                <a:latin typeface="Helvetica Neue"/>
              </a:rPr>
              <a:t>Poodll</a:t>
            </a:r>
            <a:endParaRPr lang="pt-BR" sz="3200" dirty="0">
              <a:latin typeface="Helvetica Neue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694262" y="1887174"/>
            <a:ext cx="16279287" cy="800219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(1.1.24) </a:t>
            </a:r>
            <a:r>
              <a:rPr lang="pt-BR" sz="2000" b="1" dirty="0" smtClean="0"/>
              <a:t>Nesta página você deverá preencher as informações do ambiente que está criando. O nomes e descrições poderão ser alterados posteriormente.</a:t>
            </a:r>
            <a:endParaRPr lang="pt-BR" sz="2000" dirty="0"/>
          </a:p>
        </p:txBody>
      </p:sp>
      <p:pic>
        <p:nvPicPr>
          <p:cNvPr id="10242" name="Picture 2" descr="https://lh5.googleusercontent.com/3AAgpqgvPvTjUS_zv0KNt7VgDxwFd8kHcnW3hUWs10wic1Xd793WAYnnnczHQxmbSImWfc9BhQPowQTRe7SZLa1B0zzfhrBhsIlJrbo6u4D9fXnI_HgPdXCKDlx6ymv-IGKUA6j76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64" y="2687393"/>
            <a:ext cx="9592735" cy="1000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261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14400" y="1053880"/>
            <a:ext cx="85972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(1.1) Manual de Instalação do </a:t>
            </a:r>
            <a:r>
              <a:rPr lang="pt-BR" b="1" dirty="0" err="1">
                <a:solidFill>
                  <a:schemeClr val="accent2">
                    <a:lumMod val="75000"/>
                  </a:schemeClr>
                </a:solidFill>
              </a:rPr>
              <a:t>Moodle</a:t>
            </a:r>
            <a:r>
              <a:rPr lang="pt-BR" dirty="0"/>
              <a:t>. </a:t>
            </a:r>
          </a:p>
        </p:txBody>
      </p:sp>
      <p:sp>
        <p:nvSpPr>
          <p:cNvPr id="6" name="Title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999065" y="313374"/>
            <a:ext cx="164592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 rIns="182880" bIns="91440" anchor="ctr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pt-BR" sz="3200" b="1" dirty="0">
                <a:solidFill>
                  <a:schemeClr val="accent2">
                    <a:lumMod val="75000"/>
                  </a:schemeClr>
                </a:solidFill>
                <a:latin typeface="Helvetica Neue"/>
              </a:rPr>
              <a:t>(1) </a:t>
            </a:r>
            <a:r>
              <a:rPr lang="pt-BR" sz="3200" dirty="0">
                <a:latin typeface="Helvetica Neue"/>
              </a:rPr>
              <a:t>Instalação do ambiente virtual </a:t>
            </a:r>
            <a:r>
              <a:rPr lang="pt-BR" sz="3200" dirty="0" err="1" smtClean="0">
                <a:latin typeface="Helvetica Neue"/>
              </a:rPr>
              <a:t>Moodle</a:t>
            </a:r>
            <a:r>
              <a:rPr lang="pt-BR" sz="3200" dirty="0" smtClean="0">
                <a:solidFill>
                  <a:schemeClr val="accent2">
                    <a:lumMod val="75000"/>
                  </a:schemeClr>
                </a:solidFill>
                <a:latin typeface="Helvetica Neue"/>
              </a:rPr>
              <a:t> </a:t>
            </a:r>
            <a:r>
              <a:rPr lang="pt-BR" sz="3200" dirty="0">
                <a:latin typeface="Helvetica Neue"/>
              </a:rPr>
              <a:t>com </a:t>
            </a:r>
            <a:r>
              <a:rPr lang="pt-BR" sz="3200" dirty="0" err="1">
                <a:latin typeface="Helvetica Neue"/>
              </a:rPr>
              <a:t>plugin</a:t>
            </a:r>
            <a:r>
              <a:rPr lang="pt-BR" sz="3200" dirty="0">
                <a:latin typeface="Helvetica Neue"/>
              </a:rPr>
              <a:t> de gravação de áudio </a:t>
            </a:r>
            <a:r>
              <a:rPr lang="pt-BR" sz="3200" dirty="0" err="1" smtClean="0">
                <a:latin typeface="Helvetica Neue"/>
              </a:rPr>
              <a:t>Poodll</a:t>
            </a:r>
            <a:endParaRPr lang="pt-BR" sz="3200" dirty="0">
              <a:latin typeface="Helvetica Neue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694262" y="1887174"/>
            <a:ext cx="16279287" cy="492443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(1.1.25) </a:t>
            </a:r>
            <a:r>
              <a:rPr lang="pt-BR" sz="2000" b="1" dirty="0" err="1"/>
              <a:t>Moodle</a:t>
            </a:r>
            <a:r>
              <a:rPr lang="pt-BR" sz="2000" b="1" dirty="0"/>
              <a:t> instalado com </a:t>
            </a:r>
            <a:r>
              <a:rPr lang="pt-BR" sz="2000" b="1" dirty="0" smtClean="0"/>
              <a:t>sucesso!</a:t>
            </a:r>
            <a:endParaRPr lang="pt-BR" sz="2000" dirty="0"/>
          </a:p>
        </p:txBody>
      </p:sp>
      <p:pic>
        <p:nvPicPr>
          <p:cNvPr id="11266" name="Picture 2" descr="https://lh5.googleusercontent.com/QuR82PBj8BMwvpAWdoo2M3msxcEaUFrwCg2iVgJsX_SdAOff91KBp2lD07SpPFyF9rxgCWujkasjX2tFDaT2ehYJiJl89GstbNyZqb2M9Wdj0mc_5iWvXI_3U_GwdaKZPwrlldfVQ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2596903"/>
            <a:ext cx="10654761" cy="858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2"/>
          <p:cNvSpPr txBox="1"/>
          <p:nvPr/>
        </p:nvSpPr>
        <p:spPr>
          <a:xfrm>
            <a:off x="11569160" y="2566580"/>
            <a:ext cx="6624108" cy="3877985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(obs.) </a:t>
            </a:r>
            <a:r>
              <a:rPr lang="pt-BR" sz="2000" dirty="0"/>
              <a:t>As permissões do diretório </a:t>
            </a:r>
            <a:r>
              <a:rPr lang="pt-BR" sz="2000" dirty="0" err="1"/>
              <a:t>www</a:t>
            </a:r>
            <a:r>
              <a:rPr lang="pt-BR" sz="2000" dirty="0"/>
              <a:t> tem que ser 755 (Leitura, escrita e execução – Leitura e execução – Leitura e execução)</a:t>
            </a:r>
          </a:p>
          <a:p>
            <a:endParaRPr lang="pt-BR" sz="2000" dirty="0" smtClean="0"/>
          </a:p>
          <a:p>
            <a:r>
              <a:rPr lang="pt-BR" sz="2000" dirty="0" smtClean="0"/>
              <a:t>O comando </a:t>
            </a:r>
            <a:r>
              <a:rPr lang="pt-BR" sz="2000" dirty="0"/>
              <a:t>para </a:t>
            </a:r>
            <a:r>
              <a:rPr lang="pt-BR" sz="2000" dirty="0" err="1"/>
              <a:t>setar</a:t>
            </a:r>
            <a:r>
              <a:rPr lang="pt-BR" sz="2000" dirty="0"/>
              <a:t> as </a:t>
            </a:r>
            <a:r>
              <a:rPr lang="pt-BR" sz="2000" dirty="0" smtClean="0"/>
              <a:t>permissões é o seguinte: </a:t>
            </a:r>
            <a:r>
              <a:rPr lang="pt-BR" sz="2000" b="1" dirty="0" err="1"/>
              <a:t>chmod</a:t>
            </a:r>
            <a:r>
              <a:rPr lang="pt-BR" sz="2000" b="1" dirty="0"/>
              <a:t> 755 –R </a:t>
            </a:r>
            <a:r>
              <a:rPr lang="pt-BR" sz="2000" b="1" dirty="0" err="1"/>
              <a:t>www</a:t>
            </a:r>
            <a:endParaRPr lang="pt-BR" sz="2000" dirty="0"/>
          </a:p>
          <a:p>
            <a:endParaRPr lang="pt-BR" sz="2000" dirty="0" smtClean="0"/>
          </a:p>
          <a:p>
            <a:r>
              <a:rPr lang="pt-BR" sz="2000" dirty="0" smtClean="0"/>
              <a:t>Se </a:t>
            </a:r>
            <a:r>
              <a:rPr lang="pt-BR" sz="2000" dirty="0"/>
              <a:t>o </a:t>
            </a:r>
            <a:r>
              <a:rPr lang="pt-BR" sz="2000" dirty="0" err="1"/>
              <a:t>moodle</a:t>
            </a:r>
            <a:r>
              <a:rPr lang="pt-BR" sz="2000" dirty="0"/>
              <a:t> não está permitindo fazer </a:t>
            </a:r>
            <a:r>
              <a:rPr lang="pt-BR" sz="2000" dirty="0" smtClean="0"/>
              <a:t>upload de arquivos </a:t>
            </a:r>
            <a:r>
              <a:rPr lang="pt-BR" sz="2000" dirty="0"/>
              <a:t>para o ambiente, basta usar o comando acima e tudo volta ao normal.</a:t>
            </a:r>
          </a:p>
          <a:p>
            <a:r>
              <a:rPr lang="pt-BR" sz="2000" dirty="0"/>
              <a:t/>
            </a:r>
            <a:br>
              <a:rPr lang="pt-BR" sz="2000" dirty="0"/>
            </a:br>
            <a:endParaRPr lang="pt-BR" sz="2000" dirty="0"/>
          </a:p>
        </p:txBody>
      </p:sp>
      <p:sp>
        <p:nvSpPr>
          <p:cNvPr id="3" name="Retângulo 2"/>
          <p:cNvSpPr/>
          <p:nvPr/>
        </p:nvSpPr>
        <p:spPr>
          <a:xfrm>
            <a:off x="11706938" y="5782845"/>
            <a:ext cx="6043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/>
              <a:t>A configuração da pasta </a:t>
            </a:r>
            <a:r>
              <a:rPr lang="pt-BR" sz="2000" b="1" dirty="0" err="1" smtClean="0"/>
              <a:t>moodledata</a:t>
            </a:r>
            <a:r>
              <a:rPr lang="pt-BR" sz="2000" b="1" dirty="0" smtClean="0"/>
              <a:t> também poderá indicar algum problema de upload, verifique os tópicos </a:t>
            </a: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(1.1.8)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1.1.9)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1.1.10) </a:t>
            </a:r>
            <a:r>
              <a:rPr lang="pt-BR" sz="2000" b="1" dirty="0" smtClean="0"/>
              <a:t>para mais informações.</a:t>
            </a:r>
            <a:endParaRPr lang="pt-BR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14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14400" y="1053880"/>
            <a:ext cx="85972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(1.1) Manual de Instalação do </a:t>
            </a:r>
            <a:r>
              <a:rPr lang="pt-BR" b="1" dirty="0" err="1">
                <a:solidFill>
                  <a:schemeClr val="accent2">
                    <a:lumMod val="75000"/>
                  </a:schemeClr>
                </a:solidFill>
              </a:rPr>
              <a:t>Moodle</a:t>
            </a:r>
            <a:r>
              <a:rPr lang="pt-BR" dirty="0"/>
              <a:t>. </a:t>
            </a:r>
          </a:p>
        </p:txBody>
      </p:sp>
      <p:sp>
        <p:nvSpPr>
          <p:cNvPr id="6" name="Title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999065" y="313374"/>
            <a:ext cx="164592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 rIns="182880" bIns="91440" anchor="ctr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pt-BR" sz="3200" b="1" dirty="0">
                <a:solidFill>
                  <a:schemeClr val="accent2">
                    <a:lumMod val="75000"/>
                  </a:schemeClr>
                </a:solidFill>
                <a:latin typeface="Helvetica Neue"/>
              </a:rPr>
              <a:t>(1) </a:t>
            </a:r>
            <a:r>
              <a:rPr lang="pt-BR" sz="3200" dirty="0">
                <a:latin typeface="Helvetica Neue"/>
              </a:rPr>
              <a:t>Instalação do ambiente virtual </a:t>
            </a:r>
            <a:r>
              <a:rPr lang="pt-BR" sz="3200" dirty="0" err="1" smtClean="0">
                <a:latin typeface="Helvetica Neue"/>
              </a:rPr>
              <a:t>Moodle</a:t>
            </a:r>
            <a:r>
              <a:rPr lang="pt-BR" sz="3200" dirty="0" smtClean="0">
                <a:solidFill>
                  <a:schemeClr val="accent2">
                    <a:lumMod val="75000"/>
                  </a:schemeClr>
                </a:solidFill>
                <a:latin typeface="Helvetica Neue"/>
              </a:rPr>
              <a:t> </a:t>
            </a:r>
            <a:r>
              <a:rPr lang="pt-BR" sz="3200" dirty="0">
                <a:latin typeface="Helvetica Neue"/>
              </a:rPr>
              <a:t>com </a:t>
            </a:r>
            <a:r>
              <a:rPr lang="pt-BR" sz="3200" dirty="0" err="1">
                <a:latin typeface="Helvetica Neue"/>
              </a:rPr>
              <a:t>plugin</a:t>
            </a:r>
            <a:r>
              <a:rPr lang="pt-BR" sz="3200" dirty="0">
                <a:latin typeface="Helvetica Neue"/>
              </a:rPr>
              <a:t> de gravação de áudio </a:t>
            </a:r>
            <a:r>
              <a:rPr lang="pt-BR" sz="3200" dirty="0" err="1" smtClean="0">
                <a:latin typeface="Helvetica Neue"/>
              </a:rPr>
              <a:t>Poodll</a:t>
            </a:r>
            <a:endParaRPr lang="pt-BR" sz="3200" dirty="0">
              <a:latin typeface="Helvetica Neue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694262" y="1887174"/>
            <a:ext cx="9402238" cy="5109091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(1.1.26) </a:t>
            </a:r>
            <a:r>
              <a:rPr lang="pt-BR" sz="2000" b="1" dirty="0" smtClean="0"/>
              <a:t>Troca do tema do </a:t>
            </a:r>
            <a:r>
              <a:rPr lang="pt-BR" sz="2000" b="1" dirty="0" err="1" smtClean="0"/>
              <a:t>Moodle</a:t>
            </a:r>
            <a:r>
              <a:rPr lang="pt-BR" sz="2000" b="1" dirty="0" smtClean="0"/>
              <a:t> – </a:t>
            </a:r>
            <a:r>
              <a:rPr lang="pt-BR" sz="2000" dirty="0" smtClean="0"/>
              <a:t>após finalizar a instalação do </a:t>
            </a:r>
            <a:r>
              <a:rPr lang="pt-BR" sz="2000" dirty="0" err="1" smtClean="0"/>
              <a:t>Moodle</a:t>
            </a:r>
            <a:r>
              <a:rPr lang="pt-BR" sz="2000" dirty="0" smtClean="0"/>
              <a:t>, para que ele tenha a aparência personalizada do </a:t>
            </a:r>
            <a:r>
              <a:rPr lang="pt-BR" sz="2000" dirty="0" err="1" smtClean="0"/>
              <a:t>e-Tec</a:t>
            </a:r>
            <a:r>
              <a:rPr lang="pt-BR" sz="2000" dirty="0" smtClean="0"/>
              <a:t> Idiomas, é importante que seja utilizada a versão do tema </a:t>
            </a: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clean</a:t>
            </a:r>
            <a:r>
              <a:rPr lang="pt-BR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sz="2000" dirty="0" smtClean="0"/>
              <a:t>personalizada pelo CPTE – </a:t>
            </a:r>
            <a:r>
              <a:rPr lang="pt-BR" sz="2000" dirty="0" err="1" smtClean="0"/>
              <a:t>IFSul</a:t>
            </a:r>
            <a:r>
              <a:rPr lang="pt-BR" sz="2000" dirty="0" smtClean="0"/>
              <a:t>. </a:t>
            </a:r>
          </a:p>
          <a:p>
            <a:endParaRPr lang="pt-BR" sz="2000" dirty="0"/>
          </a:p>
          <a:p>
            <a:r>
              <a:rPr lang="pt-BR" sz="2000" dirty="0" smtClean="0"/>
              <a:t>Se você utilizou o pacote do </a:t>
            </a:r>
            <a:r>
              <a:rPr lang="pt-BR" sz="2000" dirty="0" err="1" smtClean="0"/>
              <a:t>Moodle</a:t>
            </a:r>
            <a:r>
              <a:rPr lang="pt-BR" sz="2000" dirty="0" smtClean="0"/>
              <a:t> disponibilizado pelo </a:t>
            </a:r>
            <a:r>
              <a:rPr lang="pt-BR" sz="2000" u="sng" dirty="0" smtClean="0"/>
              <a:t>CPTE</a:t>
            </a:r>
            <a:r>
              <a:rPr lang="pt-BR" sz="2000" dirty="0" smtClean="0"/>
              <a:t> – </a:t>
            </a:r>
            <a:r>
              <a:rPr lang="pt-BR" sz="2000" dirty="0" err="1" smtClean="0"/>
              <a:t>IFSul</a:t>
            </a:r>
            <a:r>
              <a:rPr lang="pt-BR" sz="2000" dirty="0" smtClean="0"/>
              <a:t>, o tema 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clean</a:t>
            </a:r>
            <a:r>
              <a:rPr lang="pt-BR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sz="2000" dirty="0" smtClean="0"/>
              <a:t>já está na versão personalizada. Caso não tenha utilizado, você deverá </a:t>
            </a:r>
            <a:r>
              <a:rPr lang="pt-BR" sz="2000" b="1" u="sng" dirty="0" smtClean="0"/>
              <a:t>fazer download do tema </a:t>
            </a:r>
            <a:r>
              <a:rPr lang="pt-BR" sz="2000" dirty="0" smtClean="0"/>
              <a:t>no </a:t>
            </a:r>
            <a:r>
              <a:rPr lang="pt-BR" sz="2000" dirty="0"/>
              <a:t>endereço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 http</a:t>
            </a: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://idiomas.ifsul.edu.br/backup-etec/ </a:t>
            </a:r>
            <a:r>
              <a:rPr lang="pt-BR" sz="2000" b="1" u="sng" dirty="0" smtClean="0"/>
              <a:t>e substituir o tema clean</a:t>
            </a:r>
            <a:r>
              <a:rPr lang="pt-BR" sz="2000" b="1" dirty="0" smtClean="0"/>
              <a:t> (diretório 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/</a:t>
            </a: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home/</a:t>
            </a:r>
            <a:r>
              <a:rPr lang="pt-BR" sz="2000" b="1" dirty="0" err="1" smtClean="0">
                <a:solidFill>
                  <a:schemeClr val="accent2">
                    <a:lumMod val="75000"/>
                  </a:schemeClr>
                </a:solidFill>
              </a:rPr>
              <a:t>moodle_etec</a:t>
            </a: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/</a:t>
            </a:r>
            <a:r>
              <a:rPr lang="pt-BR" sz="2000" b="1" dirty="0" err="1" smtClean="0">
                <a:solidFill>
                  <a:schemeClr val="accent2">
                    <a:lumMod val="75000"/>
                  </a:schemeClr>
                </a:solidFill>
              </a:rPr>
              <a:t>www</a:t>
            </a: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/</a:t>
            </a:r>
            <a:r>
              <a:rPr lang="pt-BR" sz="2000" b="1" dirty="0" err="1" smtClean="0">
                <a:solidFill>
                  <a:schemeClr val="accent2">
                    <a:lumMod val="75000"/>
                  </a:schemeClr>
                </a:solidFill>
              </a:rPr>
              <a:t>moodle</a:t>
            </a: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/</a:t>
            </a:r>
            <a:r>
              <a:rPr lang="pt-BR" sz="2000" b="1" dirty="0" err="1" smtClean="0">
                <a:solidFill>
                  <a:schemeClr val="accent2">
                    <a:lumMod val="75000"/>
                  </a:schemeClr>
                </a:solidFill>
              </a:rPr>
              <a:t>theme</a:t>
            </a: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/clean</a:t>
            </a:r>
            <a:r>
              <a:rPr lang="pt-BR" sz="2000" b="1" dirty="0" smtClean="0"/>
              <a:t>). </a:t>
            </a:r>
            <a:endParaRPr lang="pt-BR" sz="2000" b="1" dirty="0"/>
          </a:p>
          <a:p>
            <a:endParaRPr lang="pt-BR" sz="2000" b="1" dirty="0" smtClean="0"/>
          </a:p>
          <a:p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(obs.) </a:t>
            </a:r>
            <a:r>
              <a:rPr lang="pt-BR" sz="2000" dirty="0" smtClean="0"/>
              <a:t>O tema 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clean</a:t>
            </a:r>
            <a:r>
              <a:rPr lang="pt-BR" sz="2000" dirty="0"/>
              <a:t> </a:t>
            </a:r>
            <a:r>
              <a:rPr lang="pt-BR" sz="2000" dirty="0" smtClean="0"/>
              <a:t>é compatível apenas a partir da versão 2.5 do </a:t>
            </a:r>
            <a:r>
              <a:rPr lang="pt-BR" sz="2000" dirty="0" err="1" smtClean="0"/>
              <a:t>Moodle</a:t>
            </a:r>
            <a:r>
              <a:rPr lang="pt-BR" sz="2000" dirty="0" smtClean="0"/>
              <a:t>.</a:t>
            </a:r>
          </a:p>
          <a:p>
            <a:endParaRPr lang="pt-BR" sz="2000" dirty="0" smtClean="0"/>
          </a:p>
          <a:p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1.1.27) </a:t>
            </a:r>
            <a:r>
              <a:rPr lang="pt-B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Para finalizar, troque o tema através do seguinte caminho no ambiente: </a:t>
            </a:r>
            <a:r>
              <a:rPr lang="pt-BR" sz="2000" dirty="0" smtClean="0">
                <a:solidFill>
                  <a:schemeClr val="accent2">
                    <a:lumMod val="75000"/>
                  </a:schemeClr>
                </a:solidFill>
                <a:latin typeface="Helvetica Neue"/>
              </a:rPr>
              <a:t>Página </a:t>
            </a:r>
            <a:r>
              <a:rPr lang="pt-BR" sz="2000" dirty="0">
                <a:solidFill>
                  <a:schemeClr val="accent2">
                    <a:lumMod val="75000"/>
                  </a:schemeClr>
                </a:solidFill>
                <a:latin typeface="Helvetica Neue"/>
              </a:rPr>
              <a:t>inicial </a:t>
            </a: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</a:rPr>
              <a:t>/ Administração </a:t>
            </a:r>
            <a:r>
              <a:rPr lang="pt-B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</a:rPr>
              <a:t>do site</a:t>
            </a: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</a:rPr>
              <a:t> / Aparência / Temas / </a:t>
            </a:r>
            <a:r>
              <a:rPr lang="pt-BR" sz="2000" dirty="0">
                <a:solidFill>
                  <a:schemeClr val="accent2">
                    <a:lumMod val="75000"/>
                  </a:schemeClr>
                </a:solidFill>
                <a:latin typeface="Helvetica Neue"/>
              </a:rPr>
              <a:t>Seletor de tema</a:t>
            </a:r>
          </a:p>
          <a:p>
            <a:endParaRPr lang="pt-BR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pt-BR" sz="20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1701" y="6849865"/>
            <a:ext cx="6499047" cy="5414619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323851" y="7183228"/>
            <a:ext cx="103578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(1.1.28) </a:t>
            </a: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 tema clean deverá ficar como a imagem </a:t>
            </a:r>
            <a:r>
              <a:rPr lang="pt-B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ao lado.  </a:t>
            </a: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(obs.)</a:t>
            </a:r>
            <a:r>
              <a:rPr lang="pt-B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As três imagens na página inicial </a:t>
            </a:r>
            <a:r>
              <a:rPr lang="pt-B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que representam os três cursos do </a:t>
            </a:r>
            <a:r>
              <a:rPr lang="pt-BR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e-Tec</a:t>
            </a:r>
            <a:r>
              <a:rPr lang="pt-B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Idiomas deverão </a:t>
            </a: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ser adicionadas manualmente. </a:t>
            </a:r>
            <a:endParaRPr lang="pt-BR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pt-B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pt-B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Os </a:t>
            </a: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arquivos das imagens estão disponíveis para download em 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http</a:t>
            </a: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://idiomas.ifsul.edu.br/backup-etec/Imagens_Pagina_Incial/</a:t>
            </a:r>
          </a:p>
          <a:p>
            <a:endParaRPr lang="pt-BR" sz="20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pt-BR" sz="2000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611" y="1555228"/>
            <a:ext cx="6620938" cy="3796588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9511625" y="5433935"/>
            <a:ext cx="9144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600" dirty="0"/>
              <a:t>Versão original do </a:t>
            </a:r>
            <a:r>
              <a:rPr lang="pt-BR" sz="1600" dirty="0" smtClean="0"/>
              <a:t>tema CLEAN</a:t>
            </a:r>
            <a:endParaRPr lang="pt-BR" sz="1600" dirty="0"/>
          </a:p>
        </p:txBody>
      </p:sp>
      <p:sp>
        <p:nvSpPr>
          <p:cNvPr id="15" name="Retângulo 14"/>
          <p:cNvSpPr/>
          <p:nvPr/>
        </p:nvSpPr>
        <p:spPr>
          <a:xfrm>
            <a:off x="9428405" y="12264484"/>
            <a:ext cx="9144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600" dirty="0"/>
              <a:t>Versão </a:t>
            </a:r>
            <a:r>
              <a:rPr lang="pt-BR" sz="1600" dirty="0" smtClean="0"/>
              <a:t>personalizada </a:t>
            </a:r>
            <a:r>
              <a:rPr lang="pt-BR" sz="1600" dirty="0"/>
              <a:t>do tema CLEAN</a:t>
            </a:r>
          </a:p>
        </p:txBody>
      </p:sp>
      <p:sp>
        <p:nvSpPr>
          <p:cNvPr id="14" name="Seta em curva para baixo 13"/>
          <p:cNvSpPr/>
          <p:nvPr/>
        </p:nvSpPr>
        <p:spPr>
          <a:xfrm>
            <a:off x="9511625" y="6996265"/>
            <a:ext cx="3613825" cy="757085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7" name="Seta em curva para baixo 16"/>
          <p:cNvSpPr/>
          <p:nvPr/>
        </p:nvSpPr>
        <p:spPr>
          <a:xfrm>
            <a:off x="9542883" y="6996264"/>
            <a:ext cx="4592217" cy="757085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8" name="Seta em curva para baixo 17"/>
          <p:cNvSpPr/>
          <p:nvPr/>
        </p:nvSpPr>
        <p:spPr>
          <a:xfrm>
            <a:off x="9511625" y="6996265"/>
            <a:ext cx="5633125" cy="757085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101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14400" y="1053880"/>
            <a:ext cx="85972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(1.1) Manual de Instalação do </a:t>
            </a:r>
            <a:r>
              <a:rPr lang="pt-BR" b="1" dirty="0" err="1">
                <a:solidFill>
                  <a:schemeClr val="accent2">
                    <a:lumMod val="75000"/>
                  </a:schemeClr>
                </a:solidFill>
              </a:rPr>
              <a:t>Moodle</a:t>
            </a:r>
            <a:r>
              <a:rPr lang="pt-BR" dirty="0"/>
              <a:t>. </a:t>
            </a:r>
          </a:p>
        </p:txBody>
      </p:sp>
      <p:sp>
        <p:nvSpPr>
          <p:cNvPr id="6" name="Title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999065" y="313374"/>
            <a:ext cx="164592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 rIns="182880" bIns="91440" anchor="ctr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pt-BR" sz="3200" b="1" dirty="0">
                <a:solidFill>
                  <a:schemeClr val="accent2">
                    <a:lumMod val="75000"/>
                  </a:schemeClr>
                </a:solidFill>
                <a:latin typeface="Helvetica Neue"/>
              </a:rPr>
              <a:t>(1) </a:t>
            </a:r>
            <a:r>
              <a:rPr lang="pt-BR" sz="3200" dirty="0">
                <a:latin typeface="Helvetica Neue"/>
              </a:rPr>
              <a:t>Instalação do ambiente virtual </a:t>
            </a:r>
            <a:r>
              <a:rPr lang="pt-BR" sz="3200" dirty="0" err="1" smtClean="0">
                <a:latin typeface="Helvetica Neue"/>
              </a:rPr>
              <a:t>Moodle</a:t>
            </a:r>
            <a:r>
              <a:rPr lang="pt-BR" sz="3200" dirty="0" smtClean="0">
                <a:solidFill>
                  <a:schemeClr val="accent2">
                    <a:lumMod val="75000"/>
                  </a:schemeClr>
                </a:solidFill>
                <a:latin typeface="Helvetica Neue"/>
              </a:rPr>
              <a:t> </a:t>
            </a:r>
            <a:r>
              <a:rPr lang="pt-BR" sz="3200" dirty="0">
                <a:latin typeface="Helvetica Neue"/>
              </a:rPr>
              <a:t>com </a:t>
            </a:r>
            <a:r>
              <a:rPr lang="pt-BR" sz="3200" dirty="0" err="1">
                <a:latin typeface="Helvetica Neue"/>
              </a:rPr>
              <a:t>plugin</a:t>
            </a:r>
            <a:r>
              <a:rPr lang="pt-BR" sz="3200" dirty="0">
                <a:latin typeface="Helvetica Neue"/>
              </a:rPr>
              <a:t> de gravação de áudio </a:t>
            </a:r>
            <a:r>
              <a:rPr lang="pt-BR" sz="3200" dirty="0" err="1" smtClean="0">
                <a:latin typeface="Helvetica Neue"/>
              </a:rPr>
              <a:t>Poodll</a:t>
            </a:r>
            <a:endParaRPr lang="pt-BR" sz="3200" dirty="0">
              <a:latin typeface="Helvetica Neue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23851" y="1780576"/>
            <a:ext cx="1026794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(1.1.29) </a:t>
            </a:r>
            <a:r>
              <a:rPr lang="pt-B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Para adicionar as imagens na página inicial, será necessário:</a:t>
            </a:r>
            <a:br>
              <a:rPr lang="pt-B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pt-BR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a) </a:t>
            </a: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pt-BR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logado</a:t>
            </a: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como </a:t>
            </a:r>
            <a:r>
              <a:rPr lang="pt-B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administrador) </a:t>
            </a:r>
            <a:r>
              <a:rPr lang="pt-BR" sz="2000" dirty="0" smtClean="0"/>
              <a:t>Marcar a opção</a:t>
            </a:r>
            <a:r>
              <a:rPr lang="pt-BR" sz="2000" b="1" dirty="0" smtClean="0"/>
              <a:t> </a:t>
            </a: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incluir uma seção para tópicos </a:t>
            </a:r>
            <a:r>
              <a:rPr lang="pt-BR" sz="2000" dirty="0" smtClean="0"/>
              <a:t>na página inicial  disponível no seguinte caminho:</a:t>
            </a:r>
          </a:p>
          <a:p>
            <a:r>
              <a:rPr lang="pt-BR" sz="2000" b="1" dirty="0" smtClean="0"/>
              <a:t/>
            </a:r>
            <a:br>
              <a:rPr lang="pt-BR" sz="2000" b="1" dirty="0" smtClean="0"/>
            </a:b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Página 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inicial / Configurações da página inicial / Editar configurações</a:t>
            </a: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pt-BR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b) </a:t>
            </a:r>
            <a:r>
              <a:rPr lang="pt-B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Na página inicial, clicar na opção </a:t>
            </a: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Ativar edição</a:t>
            </a:r>
            <a:r>
              <a:rPr lang="pt-B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disponível no bloco </a:t>
            </a: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Administração</a:t>
            </a:r>
          </a:p>
          <a:p>
            <a:endParaRPr lang="pt-BR" sz="2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c) </a:t>
            </a:r>
            <a:r>
              <a:rPr lang="pt-BR" sz="2000" dirty="0" smtClean="0"/>
              <a:t>Clicar no ícone de engrenagem (chamado </a:t>
            </a: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Editar sumário</a:t>
            </a:r>
            <a:r>
              <a:rPr lang="pt-BR" sz="2000" dirty="0" smtClean="0"/>
              <a:t>), quando abrirá uma caixa de edição de texto, que possibilitará acrescentar imagens e links. O ícone para 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Editar </a:t>
            </a: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sumário</a:t>
            </a:r>
            <a:r>
              <a:rPr lang="pt-BR" sz="2000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pt-BR" sz="2000" dirty="0" smtClean="0"/>
              <a:t>está  disponível  aqui.</a:t>
            </a:r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6224" y="1637731"/>
            <a:ext cx="6027436" cy="5506019"/>
          </a:xfrm>
          <a:prstGeom prst="rect">
            <a:avLst/>
          </a:prstGeom>
        </p:spPr>
      </p:pic>
      <p:sp>
        <p:nvSpPr>
          <p:cNvPr id="4" name="Seta em curva para baixo 3"/>
          <p:cNvSpPr/>
          <p:nvPr/>
        </p:nvSpPr>
        <p:spPr>
          <a:xfrm rot="19775133" flipV="1">
            <a:off x="10231267" y="3541187"/>
            <a:ext cx="3681804" cy="1345841"/>
          </a:xfrm>
          <a:prstGeom prst="curvedDownArrow">
            <a:avLst>
              <a:gd name="adj1" fmla="val 12787"/>
              <a:gd name="adj2" fmla="val 34702"/>
              <a:gd name="adj3" fmla="val 3039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78" y="7933844"/>
            <a:ext cx="16290712" cy="3534256"/>
          </a:xfrm>
          <a:prstGeom prst="rect">
            <a:avLst/>
          </a:prstGeom>
        </p:spPr>
      </p:pic>
      <p:sp>
        <p:nvSpPr>
          <p:cNvPr id="19" name="Seta em curva para baixo 18"/>
          <p:cNvSpPr/>
          <p:nvPr/>
        </p:nvSpPr>
        <p:spPr>
          <a:xfrm rot="4491851">
            <a:off x="3421792" y="6558252"/>
            <a:ext cx="5081434" cy="2451797"/>
          </a:xfrm>
          <a:prstGeom prst="curvedDownArrow">
            <a:avLst>
              <a:gd name="adj1" fmla="val 3718"/>
              <a:gd name="adj2" fmla="val 27255"/>
              <a:gd name="adj3" fmla="val 2208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796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"/>
          <p:cNvSpPr txBox="1"/>
          <p:nvPr/>
        </p:nvSpPr>
        <p:spPr>
          <a:xfrm>
            <a:off x="1708483" y="3394237"/>
            <a:ext cx="15836567" cy="9110186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r>
              <a:rPr lang="pt-BR" sz="3200" dirty="0"/>
              <a:t>A implementação do </a:t>
            </a:r>
            <a:r>
              <a:rPr lang="pt-BR" sz="3200" dirty="0" err="1"/>
              <a:t>e-Tec</a:t>
            </a:r>
            <a:r>
              <a:rPr lang="pt-BR" sz="3200" dirty="0"/>
              <a:t> Idiomas dependerá de </a:t>
            </a:r>
            <a:r>
              <a:rPr lang="pt-BR" sz="3200" dirty="0" smtClean="0"/>
              <a:t>quatro etapas:</a:t>
            </a:r>
            <a:endParaRPr lang="pt-BR" sz="3200" dirty="0"/>
          </a:p>
          <a:p>
            <a:endParaRPr lang="pt-BR" sz="3200" dirty="0" smtClean="0"/>
          </a:p>
          <a:p>
            <a:r>
              <a:rPr lang="pt-BR" sz="3200" b="1" dirty="0" smtClean="0">
                <a:solidFill>
                  <a:schemeClr val="accent2">
                    <a:lumMod val="75000"/>
                  </a:schemeClr>
                </a:solidFill>
              </a:rPr>
              <a:t>(1) </a:t>
            </a:r>
            <a:r>
              <a:rPr lang="pt-BR" sz="3200" dirty="0" smtClean="0"/>
              <a:t>Instalação do ambiente virtual </a:t>
            </a:r>
            <a:r>
              <a:rPr lang="pt-BR" sz="3200" dirty="0" err="1" smtClean="0"/>
              <a:t>Moodle</a:t>
            </a:r>
            <a:r>
              <a:rPr lang="pt-BR" sz="3200" dirty="0" smtClean="0">
                <a:solidFill>
                  <a:schemeClr val="accent2">
                    <a:lumMod val="75000"/>
                  </a:schemeClr>
                </a:solidFill>
              </a:rPr>
              <a:t>* </a:t>
            </a:r>
            <a:r>
              <a:rPr lang="pt-BR" sz="3200" dirty="0" smtClean="0"/>
              <a:t>com </a:t>
            </a:r>
            <a:r>
              <a:rPr lang="pt-BR" sz="3200" dirty="0" err="1" smtClean="0"/>
              <a:t>plugin</a:t>
            </a:r>
            <a:r>
              <a:rPr lang="pt-BR" sz="3200" dirty="0" smtClean="0"/>
              <a:t> de gravação de áudio </a:t>
            </a:r>
            <a:r>
              <a:rPr lang="pt-BR" sz="3200" dirty="0" err="1" smtClean="0"/>
              <a:t>Poodll</a:t>
            </a:r>
            <a:endParaRPr lang="pt-BR" sz="3200" dirty="0" smtClean="0"/>
          </a:p>
          <a:p>
            <a:r>
              <a:rPr lang="pt-BR" sz="3200" b="1" dirty="0" smtClean="0">
                <a:solidFill>
                  <a:schemeClr val="accent3">
                    <a:lumMod val="75000"/>
                  </a:schemeClr>
                </a:solidFill>
              </a:rPr>
              <a:t>(2)</a:t>
            </a:r>
            <a:r>
              <a:rPr lang="pt-BR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sz="3200" dirty="0" smtClean="0"/>
              <a:t>Hospedagem dos pacotes de conteúdos</a:t>
            </a:r>
          </a:p>
          <a:p>
            <a:r>
              <a:rPr lang="pt-BR" sz="3200" b="1" dirty="0" smtClean="0">
                <a:solidFill>
                  <a:schemeClr val="tx2">
                    <a:lumMod val="75000"/>
                  </a:schemeClr>
                </a:solidFill>
              </a:rPr>
              <a:t>(3) </a:t>
            </a:r>
            <a:r>
              <a:rPr lang="pt-BR" sz="3200" dirty="0" smtClean="0"/>
              <a:t>Importação no </a:t>
            </a:r>
            <a:r>
              <a:rPr lang="pt-BR" sz="3200" dirty="0" err="1" smtClean="0"/>
              <a:t>Moodle</a:t>
            </a:r>
            <a:r>
              <a:rPr lang="pt-BR" sz="3200" dirty="0" smtClean="0"/>
              <a:t> dos pacotes referentes aos módulos do </a:t>
            </a:r>
            <a:r>
              <a:rPr lang="pt-BR" sz="3200" dirty="0" err="1" smtClean="0"/>
              <a:t>e-Tec</a:t>
            </a:r>
            <a:r>
              <a:rPr lang="pt-BR" sz="3200" dirty="0" smtClean="0"/>
              <a:t> Idiomas</a:t>
            </a:r>
          </a:p>
          <a:p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</a:rPr>
              <a:t>(4)</a:t>
            </a:r>
            <a:r>
              <a:rPr lang="pt-BR" sz="3200" dirty="0" smtClean="0"/>
              <a:t> Rodar comando </a:t>
            </a:r>
            <a:r>
              <a:rPr lang="pt-BR" sz="3200" dirty="0" err="1" smtClean="0"/>
              <a:t>Replace</a:t>
            </a:r>
            <a:endParaRPr lang="pt-BR" sz="3200" dirty="0" smtClean="0"/>
          </a:p>
          <a:p>
            <a:endParaRPr lang="pt-BR" sz="3200" dirty="0"/>
          </a:p>
          <a:p>
            <a:endParaRPr lang="pt-BR" sz="3200" dirty="0" smtClean="0"/>
          </a:p>
          <a:p>
            <a:r>
              <a:rPr lang="pt-BR" dirty="0"/>
              <a:t>*</a:t>
            </a:r>
            <a:r>
              <a:rPr lang="pt-BR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sz="2400" dirty="0" smtClean="0"/>
              <a:t>Em termos de compatibilidade, a instalação </a:t>
            </a:r>
            <a:r>
              <a:rPr lang="pt-BR" sz="2400" u="sng" dirty="0" smtClean="0"/>
              <a:t>recomendada</a:t>
            </a:r>
            <a:r>
              <a:rPr lang="pt-BR" sz="2400" dirty="0" smtClean="0"/>
              <a:t> pelo </a:t>
            </a:r>
            <a:r>
              <a:rPr lang="pt-BR" sz="2400" u="sng" dirty="0" smtClean="0"/>
              <a:t>CPTE</a:t>
            </a:r>
            <a:r>
              <a:rPr lang="pt-BR" sz="2400" dirty="0" smtClean="0"/>
              <a:t> – </a:t>
            </a:r>
            <a:r>
              <a:rPr lang="pt-BR" sz="2400" dirty="0" err="1" smtClean="0"/>
              <a:t>IFSul</a:t>
            </a:r>
            <a:r>
              <a:rPr lang="pt-BR" sz="2400" dirty="0" smtClean="0"/>
              <a:t> é o pacote 2.6 do </a:t>
            </a:r>
            <a:r>
              <a:rPr lang="pt-BR" sz="2400" dirty="0" err="1" smtClean="0"/>
              <a:t>Moodle</a:t>
            </a:r>
            <a:r>
              <a:rPr lang="pt-BR" sz="2400" dirty="0" smtClean="0"/>
              <a:t>, que disponibilizaremos para download. Entretanto, se a instituição utiliza algum ambiente nas versões 2.4, 2.5 ou 2.7, possivelmente não terá problemas de compatibilidade. Neste caso, para implementar os cursos do </a:t>
            </a:r>
            <a:r>
              <a:rPr lang="pt-BR" sz="2400" dirty="0" err="1" smtClean="0"/>
              <a:t>e-Tec</a:t>
            </a:r>
            <a:r>
              <a:rPr lang="pt-BR" sz="2400" dirty="0" smtClean="0"/>
              <a:t> Idiomas poderá seguir a partir da etapa </a:t>
            </a:r>
            <a:r>
              <a:rPr lang="pt-BR" sz="2400" b="1" dirty="0">
                <a:solidFill>
                  <a:schemeClr val="accent3">
                    <a:lumMod val="75000"/>
                  </a:schemeClr>
                </a:solidFill>
              </a:rPr>
              <a:t>(2</a:t>
            </a:r>
            <a:r>
              <a:rPr lang="pt-BR" sz="2400" b="1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  <a:r>
              <a:rPr lang="pt-BR" sz="2400" dirty="0" smtClean="0"/>
              <a:t>. Caso a instituição utilize apenas versões anteriores à 2.4, orientamos a entrar em contato com a equipe do </a:t>
            </a:r>
            <a:r>
              <a:rPr lang="pt-BR" sz="2400" dirty="0" smtClean="0"/>
              <a:t>CPTE </a:t>
            </a:r>
            <a:r>
              <a:rPr lang="pt-BR" sz="2400" dirty="0" smtClean="0"/>
              <a:t>– </a:t>
            </a:r>
            <a:r>
              <a:rPr lang="pt-BR" sz="2400" dirty="0" err="1" smtClean="0"/>
              <a:t>IFSul</a:t>
            </a:r>
            <a:r>
              <a:rPr lang="pt-BR" sz="2400" dirty="0" smtClean="0"/>
              <a:t>.</a:t>
            </a:r>
            <a:endParaRPr lang="pt-BR" sz="2400" dirty="0"/>
          </a:p>
          <a:p>
            <a:endParaRPr lang="pt-BR" sz="3200" dirty="0"/>
          </a:p>
          <a:p>
            <a:endParaRPr lang="pt-BR" sz="3200" dirty="0" smtClean="0"/>
          </a:p>
          <a:p>
            <a:endParaRPr lang="pt-BR" sz="3200" dirty="0"/>
          </a:p>
          <a:p>
            <a:r>
              <a:rPr lang="pt-BR" sz="3200" dirty="0"/>
              <a:t/>
            </a:r>
            <a:br>
              <a:rPr lang="pt-BR" sz="3200" dirty="0"/>
            </a:br>
            <a:r>
              <a:rPr lang="pt-BR" sz="3200" dirty="0">
                <a:latin typeface="Helvetica Neue"/>
              </a:rPr>
              <a:t/>
            </a:r>
            <a:br>
              <a:rPr lang="pt-BR" sz="3200" dirty="0">
                <a:latin typeface="Helvetica Neue"/>
              </a:rPr>
            </a:br>
            <a:endParaRPr lang="en-US" sz="3200" dirty="0">
              <a:latin typeface="Helvetica Neue"/>
              <a:cs typeface="Helvetica Neue"/>
            </a:endParaRPr>
          </a:p>
        </p:txBody>
      </p:sp>
      <p:sp>
        <p:nvSpPr>
          <p:cNvPr id="11" name="TextBox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914400" y="1041569"/>
            <a:ext cx="16459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 rIns="182880" bIns="91440" anchor="ctr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BR" sz="5400" b="1" dirty="0" smtClean="0">
                <a:solidFill>
                  <a:srgbClr val="4F6630"/>
                </a:solidFill>
                <a:latin typeface="Helvetica Neue"/>
              </a:rPr>
              <a:t>Implementação dos cursos do </a:t>
            </a:r>
            <a:r>
              <a:rPr lang="pt-BR" sz="5400" b="1" dirty="0" err="1" smtClean="0">
                <a:solidFill>
                  <a:srgbClr val="4F6630"/>
                </a:solidFill>
                <a:latin typeface="Helvetica Neue"/>
              </a:rPr>
              <a:t>e-Tec</a:t>
            </a:r>
            <a:r>
              <a:rPr lang="pt-BR" sz="5400" b="1" dirty="0" smtClean="0">
                <a:solidFill>
                  <a:srgbClr val="4F6630"/>
                </a:solidFill>
                <a:latin typeface="Helvetica Neue"/>
              </a:rPr>
              <a:t> Idiomas</a:t>
            </a:r>
            <a:endParaRPr lang="pt-BR" sz="5400" b="1" dirty="0">
              <a:solidFill>
                <a:srgbClr val="4F6630"/>
              </a:solidFill>
              <a:latin typeface="Helvetica Neue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794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14400" y="1053880"/>
            <a:ext cx="95205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(1.2) Manual de instalação do </a:t>
            </a:r>
            <a:r>
              <a:rPr lang="pt-BR" b="1" dirty="0" err="1">
                <a:solidFill>
                  <a:schemeClr val="accent2">
                    <a:lumMod val="75000"/>
                  </a:schemeClr>
                </a:solidFill>
              </a:rPr>
              <a:t>plugin</a:t>
            </a: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b="1" dirty="0" err="1">
                <a:solidFill>
                  <a:schemeClr val="accent2">
                    <a:lumMod val="75000"/>
                  </a:schemeClr>
                </a:solidFill>
              </a:rPr>
              <a:t>Poodl</a:t>
            </a:r>
            <a:endParaRPr lang="pt-BR" dirty="0"/>
          </a:p>
        </p:txBody>
      </p:sp>
      <p:sp>
        <p:nvSpPr>
          <p:cNvPr id="6" name="Title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999065" y="313374"/>
            <a:ext cx="164592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 rIns="182880" bIns="91440" anchor="ctr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pt-BR" sz="3200" b="1" dirty="0">
                <a:solidFill>
                  <a:schemeClr val="accent2">
                    <a:lumMod val="75000"/>
                  </a:schemeClr>
                </a:solidFill>
                <a:latin typeface="Helvetica Neue"/>
              </a:rPr>
              <a:t>(1) </a:t>
            </a:r>
            <a:r>
              <a:rPr lang="pt-BR" sz="3200" dirty="0">
                <a:latin typeface="Helvetica Neue"/>
              </a:rPr>
              <a:t>Instalação do ambiente virtual </a:t>
            </a:r>
            <a:r>
              <a:rPr lang="pt-BR" sz="3200" dirty="0" err="1" smtClean="0">
                <a:latin typeface="Helvetica Neue"/>
              </a:rPr>
              <a:t>Moodle</a:t>
            </a:r>
            <a:r>
              <a:rPr lang="pt-BR" sz="3200" dirty="0" smtClean="0">
                <a:solidFill>
                  <a:schemeClr val="accent2">
                    <a:lumMod val="75000"/>
                  </a:schemeClr>
                </a:solidFill>
                <a:latin typeface="Helvetica Neue"/>
              </a:rPr>
              <a:t> </a:t>
            </a:r>
            <a:r>
              <a:rPr lang="pt-BR" sz="3200" dirty="0">
                <a:latin typeface="Helvetica Neue"/>
              </a:rPr>
              <a:t>com </a:t>
            </a:r>
            <a:r>
              <a:rPr lang="pt-BR" sz="3200" dirty="0" err="1">
                <a:latin typeface="Helvetica Neue"/>
              </a:rPr>
              <a:t>plugin</a:t>
            </a:r>
            <a:r>
              <a:rPr lang="pt-BR" sz="3200" dirty="0">
                <a:latin typeface="Helvetica Neue"/>
              </a:rPr>
              <a:t> de gravação de áudio </a:t>
            </a:r>
            <a:r>
              <a:rPr lang="pt-BR" sz="3200" dirty="0" err="1" smtClean="0">
                <a:latin typeface="Helvetica Neue"/>
              </a:rPr>
              <a:t>Poodll</a:t>
            </a:r>
            <a:endParaRPr lang="pt-BR" sz="3200" dirty="0">
              <a:latin typeface="Helvetica Neue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23851" y="1780576"/>
            <a:ext cx="1122044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(1.2.1) </a:t>
            </a:r>
            <a:r>
              <a:rPr lang="pt-B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 </a:t>
            </a:r>
            <a:r>
              <a:rPr lang="pt-BR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plugin</a:t>
            </a:r>
            <a:r>
              <a:rPr lang="pt-B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Poodl</a:t>
            </a:r>
            <a:r>
              <a:rPr lang="pt-B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será utilizado em algumas atividades criadas no </a:t>
            </a:r>
            <a:r>
              <a:rPr lang="pt-BR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Moodle</a:t>
            </a:r>
            <a:r>
              <a:rPr lang="pt-B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que demandam a gravação de áudio pelo aluno. </a:t>
            </a:r>
          </a:p>
          <a:p>
            <a:endParaRPr lang="pt-B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pt-B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Diversas versões do </a:t>
            </a:r>
            <a:r>
              <a:rPr lang="pt-BR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plugin</a:t>
            </a:r>
            <a:r>
              <a:rPr lang="pt-B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(para diferentes ferramentas do </a:t>
            </a:r>
            <a:r>
              <a:rPr lang="pt-BR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Moodle</a:t>
            </a:r>
            <a:r>
              <a:rPr lang="pt-B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 estão disponíveis para download no portal da comunidade Moodle.org.  Entretanto, recomendamos que sejam utilizados apenas seguintes </a:t>
            </a:r>
            <a:r>
              <a:rPr lang="pt-BR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plugins</a:t>
            </a:r>
            <a:r>
              <a:rPr lang="pt-B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disponibilizados pelo </a:t>
            </a:r>
            <a:r>
              <a:rPr lang="pt-BR" sz="2000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CPTE</a:t>
            </a:r>
            <a:r>
              <a:rPr lang="pt-B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– </a:t>
            </a:r>
            <a:r>
              <a:rPr lang="pt-BR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IFSul</a:t>
            </a:r>
            <a:r>
              <a:rPr lang="pt-B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no endereço 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http</a:t>
            </a: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://idiomas.ifsul.edu.br/backup-etec/Plugins_Audio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/</a:t>
            </a:r>
          </a:p>
          <a:p>
            <a:pPr marL="342900" indent="-342900">
              <a:buFontTx/>
              <a:buChar char="-"/>
            </a:pPr>
            <a:r>
              <a:rPr lang="pt-B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poodll.tar.gz</a:t>
            </a:r>
          </a:p>
          <a:p>
            <a:pPr marL="342900" indent="-342900">
              <a:buFontTx/>
              <a:buChar char="-"/>
            </a:pPr>
            <a:r>
              <a:rPr lang="pt-B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poodll_anywhere.tar.gz </a:t>
            </a:r>
          </a:p>
          <a:p>
            <a:pPr marL="342900" indent="-342900">
              <a:buFontTx/>
              <a:buChar char="-"/>
            </a:pPr>
            <a:r>
              <a:rPr lang="pt-B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poodllonline.tar.gz</a:t>
            </a:r>
            <a:endParaRPr lang="pt-B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pt-BR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1.2.2) </a:t>
            </a:r>
            <a:r>
              <a:rPr lang="pt-BR" sz="2000" dirty="0" smtClean="0"/>
              <a:t>Após baixar os pacotes e descompactar o arquivo 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poodll.tar.gz</a:t>
            </a:r>
            <a:r>
              <a:rPr lang="pt-BR" sz="2000" dirty="0"/>
              <a:t> no diretório</a:t>
            </a:r>
            <a:r>
              <a:rPr lang="pt-BR" sz="2000" b="1" dirty="0"/>
              <a:t> 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/home/</a:t>
            </a:r>
            <a:r>
              <a:rPr lang="pt-BR" sz="2000" b="1" dirty="0" err="1">
                <a:solidFill>
                  <a:schemeClr val="accent2">
                    <a:lumMod val="75000"/>
                  </a:schemeClr>
                </a:solidFill>
              </a:rPr>
              <a:t>moodle_etec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/</a:t>
            </a:r>
            <a:r>
              <a:rPr lang="pt-BR" sz="2000" b="1" dirty="0" err="1">
                <a:solidFill>
                  <a:schemeClr val="accent2">
                    <a:lumMod val="75000"/>
                  </a:schemeClr>
                </a:solidFill>
              </a:rPr>
              <a:t>www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/</a:t>
            </a:r>
            <a:r>
              <a:rPr lang="pt-BR" sz="2000" b="1" dirty="0" err="1">
                <a:solidFill>
                  <a:schemeClr val="accent2">
                    <a:lumMod val="75000"/>
                  </a:schemeClr>
                </a:solidFill>
              </a:rPr>
              <a:t>moodle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/</a:t>
            </a:r>
            <a:r>
              <a:rPr lang="pt-BR" sz="2000" b="1" dirty="0" err="1">
                <a:solidFill>
                  <a:schemeClr val="accent2">
                    <a:lumMod val="75000"/>
                  </a:schemeClr>
                </a:solidFill>
              </a:rPr>
              <a:t>filter</a:t>
            </a: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/ </a:t>
            </a:r>
            <a:r>
              <a:rPr lang="pt-BR" sz="2000" dirty="0" smtClean="0"/>
              <a:t>, acesse o </a:t>
            </a:r>
            <a:r>
              <a:rPr lang="pt-BR" sz="2000" dirty="0" err="1" smtClean="0"/>
              <a:t>Moodle</a:t>
            </a:r>
            <a:r>
              <a:rPr lang="pt-BR" sz="2000" dirty="0" smtClean="0"/>
              <a:t> pelo navegador. Se você estiver </a:t>
            </a:r>
            <a:r>
              <a:rPr lang="pt-BR" sz="2000" dirty="0" err="1" smtClean="0"/>
              <a:t>logado</a:t>
            </a:r>
            <a:r>
              <a:rPr lang="pt-BR" sz="2000" dirty="0" smtClean="0"/>
              <a:t> como Administrador, o </a:t>
            </a:r>
            <a:r>
              <a:rPr lang="pt-BR" sz="2000" dirty="0" err="1" smtClean="0"/>
              <a:t>Moodle</a:t>
            </a:r>
            <a:r>
              <a:rPr lang="pt-BR" sz="2000" dirty="0" smtClean="0"/>
              <a:t> informará que existe um </a:t>
            </a:r>
            <a:r>
              <a:rPr lang="pt-BR" sz="2000" dirty="0" err="1" smtClean="0"/>
              <a:t>plugin</a:t>
            </a:r>
            <a:r>
              <a:rPr lang="pt-BR" sz="2000" dirty="0" smtClean="0"/>
              <a:t> novo para ser instalado. Siga as três etapas ilustradas pela imagem.</a:t>
            </a:r>
            <a:endParaRPr lang="pt-BR" sz="20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pt-BR" sz="20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pt-BR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2290" name="Picture 2" descr="https://lh3.googleusercontent.com/5tNmBd0Z4ejMPqHBPLwhfDGMEggzQoe1BcuigS15azaimPLGc-3YWrPTn3eQ8vFkuUAvhwZIn9-y5C-kYKI5TTAry--710eWPbiNZxQhxkDm1UbsczfPp50Lb1lkiBjGC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4301" y="2758559"/>
            <a:ext cx="6426432" cy="481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lh4.googleusercontent.com/z1RX8RfBBgNoZHTOdAqa9VWhwelKT2r6yZO5f-ULjEKkx6cdyvs9sQ5uCltE67TFnH2e85m5-Wz7ofIdd2oIcaC5rNIi-SIBezmjar-7Ca95tpD5q7s0_VYGL0g213o0X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4300" y="7748403"/>
            <a:ext cx="6458195" cy="484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lh6.googleusercontent.com/ntwTaw2PYDoSnBXvMiHieg4S70Kxw8pYw0YsJC9d2TeAA_bGxecnrNhtBsn4D7CYpYuDY_JCkPt3n_4em2asO5Qu3aRqKwYv4I777dhfECP1B0x8yxp992onMPRWOlHBh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459" y="7587428"/>
            <a:ext cx="6684887" cy="501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1544300" y="2350384"/>
            <a:ext cx="877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accent2">
                    <a:lumMod val="75000"/>
                  </a:schemeClr>
                </a:solidFill>
                <a:latin typeface="Helvetica Neue"/>
              </a:rPr>
              <a:t>(1) </a:t>
            </a:r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11602313" y="7425237"/>
            <a:ext cx="877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latin typeface="Helvetica Neue"/>
              </a:rPr>
              <a:t>(2) </a:t>
            </a:r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4453422" y="7255218"/>
            <a:ext cx="877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latin typeface="Helvetica Neue"/>
              </a:rPr>
              <a:t>(3) </a:t>
            </a:r>
            <a:endParaRPr lang="pt-B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234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14400" y="1053880"/>
            <a:ext cx="95205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(1.2) Manual de instalação do </a:t>
            </a:r>
            <a:r>
              <a:rPr lang="pt-BR" b="1" dirty="0" err="1">
                <a:solidFill>
                  <a:schemeClr val="accent2">
                    <a:lumMod val="75000"/>
                  </a:schemeClr>
                </a:solidFill>
              </a:rPr>
              <a:t>plugin</a:t>
            </a: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b="1" dirty="0" err="1">
                <a:solidFill>
                  <a:schemeClr val="accent2">
                    <a:lumMod val="75000"/>
                  </a:schemeClr>
                </a:solidFill>
              </a:rPr>
              <a:t>Poodl</a:t>
            </a:r>
            <a:endParaRPr lang="pt-BR" dirty="0"/>
          </a:p>
        </p:txBody>
      </p:sp>
      <p:sp>
        <p:nvSpPr>
          <p:cNvPr id="6" name="Title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999065" y="313374"/>
            <a:ext cx="164592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 rIns="182880" bIns="91440" anchor="ctr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pt-BR" sz="3200" b="1" dirty="0">
                <a:solidFill>
                  <a:schemeClr val="accent2">
                    <a:lumMod val="75000"/>
                  </a:schemeClr>
                </a:solidFill>
                <a:latin typeface="Helvetica Neue"/>
              </a:rPr>
              <a:t>(1) </a:t>
            </a:r>
            <a:r>
              <a:rPr lang="pt-BR" sz="3200" dirty="0">
                <a:latin typeface="Helvetica Neue"/>
              </a:rPr>
              <a:t>Instalação do ambiente virtual </a:t>
            </a:r>
            <a:r>
              <a:rPr lang="pt-BR" sz="3200" dirty="0" err="1" smtClean="0">
                <a:latin typeface="Helvetica Neue"/>
              </a:rPr>
              <a:t>Moodle</a:t>
            </a:r>
            <a:r>
              <a:rPr lang="pt-BR" sz="3200" dirty="0" smtClean="0">
                <a:solidFill>
                  <a:schemeClr val="accent2">
                    <a:lumMod val="75000"/>
                  </a:schemeClr>
                </a:solidFill>
                <a:latin typeface="Helvetica Neue"/>
              </a:rPr>
              <a:t> </a:t>
            </a:r>
            <a:r>
              <a:rPr lang="pt-BR" sz="3200" dirty="0">
                <a:latin typeface="Helvetica Neue"/>
              </a:rPr>
              <a:t>com </a:t>
            </a:r>
            <a:r>
              <a:rPr lang="pt-BR" sz="3200" dirty="0" err="1">
                <a:latin typeface="Helvetica Neue"/>
              </a:rPr>
              <a:t>plugin</a:t>
            </a:r>
            <a:r>
              <a:rPr lang="pt-BR" sz="3200" dirty="0">
                <a:latin typeface="Helvetica Neue"/>
              </a:rPr>
              <a:t> de gravação de áudio </a:t>
            </a:r>
            <a:r>
              <a:rPr lang="pt-BR" sz="3200" dirty="0" err="1" smtClean="0">
                <a:latin typeface="Helvetica Neue"/>
              </a:rPr>
              <a:t>Poodll</a:t>
            </a:r>
            <a:endParaRPr lang="pt-BR" sz="3200" dirty="0">
              <a:latin typeface="Helvetica Neue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23851" y="1780576"/>
            <a:ext cx="171344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(1.2.3) </a:t>
            </a:r>
            <a:r>
              <a:rPr lang="pt-B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Repita o mesmo processo feito anteriormente com o pacote </a:t>
            </a: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poodlleonline.tar.gz</a:t>
            </a:r>
            <a:r>
              <a:rPr lang="pt-B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descompactando-o na pasta 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/home/</a:t>
            </a:r>
            <a:r>
              <a:rPr lang="pt-BR" sz="2000" b="1" dirty="0" err="1">
                <a:solidFill>
                  <a:schemeClr val="accent2">
                    <a:lumMod val="75000"/>
                  </a:schemeClr>
                </a:solidFill>
              </a:rPr>
              <a:t>moodle_etec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/</a:t>
            </a:r>
            <a:r>
              <a:rPr lang="pt-BR" sz="2000" b="1" dirty="0" err="1">
                <a:solidFill>
                  <a:schemeClr val="accent2">
                    <a:lumMod val="75000"/>
                  </a:schemeClr>
                </a:solidFill>
              </a:rPr>
              <a:t>www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/</a:t>
            </a:r>
            <a:r>
              <a:rPr lang="pt-BR" sz="2000" b="1" dirty="0" err="1">
                <a:solidFill>
                  <a:schemeClr val="accent2">
                    <a:lumMod val="75000"/>
                  </a:schemeClr>
                </a:solidFill>
              </a:rPr>
              <a:t>moodle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/</a:t>
            </a:r>
            <a:r>
              <a:rPr lang="pt-BR" sz="2000" b="1" dirty="0" err="1">
                <a:solidFill>
                  <a:schemeClr val="accent2">
                    <a:lumMod val="75000"/>
                  </a:schemeClr>
                </a:solidFill>
              </a:rPr>
              <a:t>mod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/</a:t>
            </a:r>
            <a:r>
              <a:rPr lang="pt-BR" sz="2000" b="1" dirty="0" err="1">
                <a:solidFill>
                  <a:schemeClr val="accent2">
                    <a:lumMod val="75000"/>
                  </a:schemeClr>
                </a:solidFill>
              </a:rPr>
              <a:t>assigment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/</a:t>
            </a:r>
            <a:r>
              <a:rPr lang="pt-BR" sz="2000" b="1" dirty="0" err="1">
                <a:solidFill>
                  <a:schemeClr val="accent2">
                    <a:lumMod val="75000"/>
                  </a:schemeClr>
                </a:solidFill>
              </a:rPr>
              <a:t>type</a:t>
            </a:r>
            <a:r>
              <a:rPr lang="pt-BR" sz="2000" b="1" dirty="0" smtClean="0"/>
              <a:t>/</a:t>
            </a:r>
            <a:endParaRPr lang="pt-B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pt-BR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1.2.4) </a:t>
            </a:r>
            <a:r>
              <a:rPr lang="pt-B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Repita novamente, agora com o pacote </a:t>
            </a: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poodll_anywhere.tar.gz</a:t>
            </a:r>
            <a:r>
              <a:rPr lang="pt-BR" sz="2000" dirty="0" smtClean="0"/>
              <a:t>, descompactando no </a:t>
            </a:r>
            <a:r>
              <a:rPr lang="pt-BR" sz="2000" dirty="0"/>
              <a:t>diretório 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/home/</a:t>
            </a:r>
            <a:r>
              <a:rPr lang="pt-BR" sz="2000" b="1" dirty="0" err="1">
                <a:solidFill>
                  <a:schemeClr val="accent2">
                    <a:lumMod val="75000"/>
                  </a:schemeClr>
                </a:solidFill>
              </a:rPr>
              <a:t>moodle_etec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/</a:t>
            </a:r>
            <a:r>
              <a:rPr lang="pt-BR" sz="2000" b="1" dirty="0" err="1">
                <a:solidFill>
                  <a:schemeClr val="accent2">
                    <a:lumMod val="75000"/>
                  </a:schemeClr>
                </a:solidFill>
              </a:rPr>
              <a:t>www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/</a:t>
            </a:r>
            <a:r>
              <a:rPr lang="pt-BR" sz="2000" b="1" dirty="0" err="1">
                <a:solidFill>
                  <a:schemeClr val="accent2">
                    <a:lumMod val="75000"/>
                  </a:schemeClr>
                </a:solidFill>
              </a:rPr>
              <a:t>moodle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/</a:t>
            </a:r>
            <a:r>
              <a:rPr lang="pt-BR" sz="2000" b="1" dirty="0" err="1">
                <a:solidFill>
                  <a:schemeClr val="accent2">
                    <a:lumMod val="75000"/>
                  </a:schemeClr>
                </a:solidFill>
              </a:rPr>
              <a:t>lib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/editor/</a:t>
            </a:r>
            <a:r>
              <a:rPr lang="pt-BR" sz="2000" b="1" dirty="0" err="1">
                <a:solidFill>
                  <a:schemeClr val="accent2">
                    <a:lumMod val="75000"/>
                  </a:schemeClr>
                </a:solidFill>
              </a:rPr>
              <a:t>tinymce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/</a:t>
            </a:r>
            <a:r>
              <a:rPr lang="pt-BR" sz="2000" b="1" dirty="0" err="1">
                <a:solidFill>
                  <a:schemeClr val="accent2">
                    <a:lumMod val="75000"/>
                  </a:schemeClr>
                </a:solidFill>
              </a:rPr>
              <a:t>plugins</a:t>
            </a: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/</a:t>
            </a:r>
          </a:p>
          <a:p>
            <a:endParaRPr lang="pt-BR" sz="2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1.2.5) </a:t>
            </a:r>
            <a:r>
              <a:rPr lang="pt-B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Na instalação desses três pacotes, aparecerá algumas opções de configuração, que não mexeremos agora, apenas nas próximas etapas.</a:t>
            </a:r>
          </a:p>
          <a:p>
            <a:endParaRPr lang="pt-BR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3850" y="4474339"/>
            <a:ext cx="172973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1.2.6) </a:t>
            </a: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 próximo passo é ativar o </a:t>
            </a:r>
            <a:r>
              <a:rPr lang="pt-BR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plugin</a:t>
            </a: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no </a:t>
            </a:r>
            <a:r>
              <a:rPr lang="pt-BR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Moodle</a:t>
            </a:r>
            <a:r>
              <a:rPr lang="pt-B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conforme o destaque da imagem abaixo, </a:t>
            </a: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 seguinte </a:t>
            </a:r>
            <a:r>
              <a:rPr lang="pt-B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caminho: 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Página inicial / Administração do site / </a:t>
            </a:r>
            <a:r>
              <a:rPr lang="pt-BR" sz="2000" b="1" dirty="0" err="1">
                <a:solidFill>
                  <a:schemeClr val="accent2">
                    <a:lumMod val="75000"/>
                  </a:schemeClr>
                </a:solidFill>
              </a:rPr>
              <a:t>Plugins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 / Filtros / Gerenciar filtros</a:t>
            </a:r>
          </a:p>
          <a:p>
            <a:endParaRPr lang="pt-B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7410" name="Picture 2" descr="https://lh3.googleusercontent.com/uhW8Dm5U4zSUZxt3OaKgkc_3jDcsn4-mu2fTzOSg2GS7E54Px7gEoB4VYG4O_KftbkYRm1MEOn6ehCmpWY_m8xy2srg2RpgKJQSJNDxtO6G_fFy7Iz05OM_oOENfOwt1f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5432992"/>
            <a:ext cx="9263960" cy="319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457200" y="7924800"/>
            <a:ext cx="9263961" cy="704990"/>
          </a:xfrm>
          <a:prstGeom prst="rect">
            <a:avLst/>
          </a:prstGeom>
          <a:solidFill>
            <a:schemeClr val="accent1">
              <a:alpha val="2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412" name="Picture 4" descr="https://lh3.googleusercontent.com/RN7Ls4m6HCCh6MvZa4o1y4xMQLksOxjHpEIhyGkuYoWRx3kNS5SKPiRxflIaTIX3PAm9iyfInjegTvVh8Gufp_C8NYVgzT_z_zYmiZzE3kpQhOayyd-oR62rehbpyBGDW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774" y="8973859"/>
            <a:ext cx="8419475" cy="331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ângulo 14"/>
          <p:cNvSpPr/>
          <p:nvPr/>
        </p:nvSpPr>
        <p:spPr>
          <a:xfrm>
            <a:off x="579965" y="8912052"/>
            <a:ext cx="84687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1.2.7) </a:t>
            </a:r>
            <a:r>
              <a:rPr lang="pt-B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 o </a:t>
            </a:r>
            <a:r>
              <a:rPr lang="pt-BR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plugin</a:t>
            </a:r>
            <a:r>
              <a:rPr lang="pt-B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instalado, as caixas de edição de texto no </a:t>
            </a:r>
            <a:r>
              <a:rPr lang="pt-BR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Moodle</a:t>
            </a:r>
            <a:r>
              <a:rPr lang="pt-B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terão quatro ícones adicionais: gravação de áudio, gravação de vídeo, lousa e foto. </a:t>
            </a:r>
          </a:p>
          <a:p>
            <a:endParaRPr lang="pt-B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pt-B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Como o </a:t>
            </a:r>
            <a:r>
              <a:rPr lang="pt-BR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e-Tec</a:t>
            </a:r>
            <a:r>
              <a:rPr lang="pt-B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Idiomas usará apenas a gravação de áudio, iremos desabilitar as demais opções (orientação nos próximos passos).</a:t>
            </a:r>
            <a:endParaRPr lang="pt-B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Seta em curva para baixo 6"/>
          <p:cNvSpPr/>
          <p:nvPr/>
        </p:nvSpPr>
        <p:spPr>
          <a:xfrm rot="507192">
            <a:off x="8894745" y="8297398"/>
            <a:ext cx="7604343" cy="1242133"/>
          </a:xfrm>
          <a:prstGeom prst="curvedDownArrow">
            <a:avLst>
              <a:gd name="adj1" fmla="val 12636"/>
              <a:gd name="adj2" fmla="val 37167"/>
              <a:gd name="adj3" fmla="val 1558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7" name="Seta em curva para baixo 16"/>
          <p:cNvSpPr/>
          <p:nvPr/>
        </p:nvSpPr>
        <p:spPr>
          <a:xfrm rot="507192">
            <a:off x="8968913" y="8343941"/>
            <a:ext cx="7978404" cy="1242133"/>
          </a:xfrm>
          <a:prstGeom prst="curvedDownArrow">
            <a:avLst>
              <a:gd name="adj1" fmla="val 12636"/>
              <a:gd name="adj2" fmla="val 37167"/>
              <a:gd name="adj3" fmla="val 1558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8" name="Seta em curva para baixo 17"/>
          <p:cNvSpPr/>
          <p:nvPr/>
        </p:nvSpPr>
        <p:spPr>
          <a:xfrm rot="507192">
            <a:off x="8909276" y="8358536"/>
            <a:ext cx="8436158" cy="1242133"/>
          </a:xfrm>
          <a:prstGeom prst="curvedDownArrow">
            <a:avLst>
              <a:gd name="adj1" fmla="val 12636"/>
              <a:gd name="adj2" fmla="val 37167"/>
              <a:gd name="adj3" fmla="val 1558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9" name="Seta em curva para baixo 18"/>
          <p:cNvSpPr/>
          <p:nvPr/>
        </p:nvSpPr>
        <p:spPr>
          <a:xfrm rot="507192">
            <a:off x="8906742" y="8335660"/>
            <a:ext cx="8902473" cy="1242133"/>
          </a:xfrm>
          <a:prstGeom prst="curvedDownArrow">
            <a:avLst>
              <a:gd name="adj1" fmla="val 12636"/>
              <a:gd name="adj2" fmla="val 37167"/>
              <a:gd name="adj3" fmla="val 1558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981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14400" y="1053880"/>
            <a:ext cx="95205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(1.2) Manual de instalação do </a:t>
            </a:r>
            <a:r>
              <a:rPr lang="pt-BR" b="1" dirty="0" err="1">
                <a:solidFill>
                  <a:schemeClr val="accent2">
                    <a:lumMod val="75000"/>
                  </a:schemeClr>
                </a:solidFill>
              </a:rPr>
              <a:t>plugin</a:t>
            </a: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b="1" dirty="0" err="1">
                <a:solidFill>
                  <a:schemeClr val="accent2">
                    <a:lumMod val="75000"/>
                  </a:schemeClr>
                </a:solidFill>
              </a:rPr>
              <a:t>Poodl</a:t>
            </a:r>
            <a:endParaRPr lang="pt-BR" dirty="0"/>
          </a:p>
        </p:txBody>
      </p:sp>
      <p:sp>
        <p:nvSpPr>
          <p:cNvPr id="6" name="Title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999065" y="313374"/>
            <a:ext cx="164592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 rIns="182880" bIns="91440" anchor="ctr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pt-BR" sz="3200" b="1" dirty="0">
                <a:solidFill>
                  <a:schemeClr val="accent2">
                    <a:lumMod val="75000"/>
                  </a:schemeClr>
                </a:solidFill>
                <a:latin typeface="Helvetica Neue"/>
              </a:rPr>
              <a:t>(1) </a:t>
            </a:r>
            <a:r>
              <a:rPr lang="pt-BR" sz="3200" dirty="0">
                <a:latin typeface="Helvetica Neue"/>
              </a:rPr>
              <a:t>Instalação do ambiente virtual </a:t>
            </a:r>
            <a:r>
              <a:rPr lang="pt-BR" sz="3200" dirty="0" err="1" smtClean="0">
                <a:latin typeface="Helvetica Neue"/>
              </a:rPr>
              <a:t>Moodle</a:t>
            </a:r>
            <a:r>
              <a:rPr lang="pt-BR" sz="3200" dirty="0" smtClean="0">
                <a:solidFill>
                  <a:schemeClr val="accent2">
                    <a:lumMod val="75000"/>
                  </a:schemeClr>
                </a:solidFill>
                <a:latin typeface="Helvetica Neue"/>
              </a:rPr>
              <a:t> </a:t>
            </a:r>
            <a:r>
              <a:rPr lang="pt-BR" sz="3200" dirty="0">
                <a:latin typeface="Helvetica Neue"/>
              </a:rPr>
              <a:t>com </a:t>
            </a:r>
            <a:r>
              <a:rPr lang="pt-BR" sz="3200" dirty="0" err="1">
                <a:latin typeface="Helvetica Neue"/>
              </a:rPr>
              <a:t>plugin</a:t>
            </a:r>
            <a:r>
              <a:rPr lang="pt-BR" sz="3200" dirty="0">
                <a:latin typeface="Helvetica Neue"/>
              </a:rPr>
              <a:t> de gravação de áudio </a:t>
            </a:r>
            <a:r>
              <a:rPr lang="pt-BR" sz="3200" dirty="0" err="1" smtClean="0">
                <a:latin typeface="Helvetica Neue"/>
              </a:rPr>
              <a:t>Poodl</a:t>
            </a:r>
            <a:endParaRPr lang="pt-BR" sz="3200" dirty="0">
              <a:latin typeface="Helvetica Neue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23851" y="1780576"/>
            <a:ext cx="1713441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(1.2.8) </a:t>
            </a:r>
            <a:r>
              <a:rPr lang="pt-B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Para desabilitar as demais opções, primeiro vá até o caminho </a:t>
            </a: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Página 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inicial / </a:t>
            </a: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Administração do site / </a:t>
            </a: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sz="2000" b="1" dirty="0" err="1">
                <a:solidFill>
                  <a:schemeClr val="accent2">
                    <a:lumMod val="75000"/>
                  </a:schemeClr>
                </a:solidFill>
              </a:rPr>
              <a:t>Plugins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 / </a:t>
            </a: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Filtros / </a:t>
            </a: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sz="2000" b="1" dirty="0" err="1">
                <a:solidFill>
                  <a:schemeClr val="accent2">
                    <a:lumMod val="75000"/>
                  </a:schemeClr>
                </a:solidFill>
              </a:rPr>
              <a:t>PoodLL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sz="2000" b="1" dirty="0" err="1" smtClean="0">
                <a:solidFill>
                  <a:schemeClr val="accent2">
                    <a:lumMod val="75000"/>
                  </a:schemeClr>
                </a:solidFill>
              </a:rPr>
              <a:t>Filter</a:t>
            </a: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sz="2000" dirty="0" smtClean="0"/>
              <a:t>e deixa marcado </a:t>
            </a:r>
            <a:r>
              <a:rPr lang="pt-BR" sz="2000" b="1" u="sng" dirty="0" smtClean="0"/>
              <a:t>apenas</a:t>
            </a:r>
            <a:r>
              <a:rPr lang="pt-BR" sz="2000" dirty="0" smtClean="0"/>
              <a:t> a opção </a:t>
            </a:r>
            <a:r>
              <a:rPr lang="pt-BR" sz="2000" b="1" dirty="0" err="1" smtClean="0">
                <a:solidFill>
                  <a:schemeClr val="accent2">
                    <a:lumMod val="75000"/>
                  </a:schemeClr>
                </a:solidFill>
              </a:rPr>
              <a:t>Handle</a:t>
            </a: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 MP3 Files.</a:t>
            </a:r>
            <a:endParaRPr lang="pt-BR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pt-BR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pt-BR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8434" name="Picture 2" descr="https://lh4.googleusercontent.com/LWrJCmAl-IkfmNnZsDe9tvBOXjbGeUK8S1y-6jsHdIViRQClJXECXUInu6kPZgpqqxyeKwjaqPDHg04i7oZa3OEtVuokFpiWUowadM1Og5NaGTHpzGKCu6ylecsMGZazo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026" y="2949575"/>
            <a:ext cx="6117273" cy="416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133351" y="6924076"/>
            <a:ext cx="171344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(1.2.9) </a:t>
            </a:r>
            <a:r>
              <a:rPr lang="pt-B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Após isso, será necessário desabilitar em outra tela, acessada no seguinte </a:t>
            </a: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caminho 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Página inicial / </a:t>
            </a: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Administração 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do site / </a:t>
            </a:r>
            <a:r>
              <a:rPr lang="pt-BR" sz="2000" b="1" dirty="0" err="1" smtClean="0">
                <a:solidFill>
                  <a:schemeClr val="accent2">
                    <a:lumMod val="75000"/>
                  </a:schemeClr>
                </a:solidFill>
              </a:rPr>
              <a:t>Plugins</a:t>
            </a: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/ </a:t>
            </a: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Editores 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de texto / </a:t>
            </a: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Editor 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HTML </a:t>
            </a:r>
            <a:r>
              <a:rPr lang="pt-BR" sz="2000" b="1" dirty="0" err="1">
                <a:solidFill>
                  <a:schemeClr val="accent2">
                    <a:lumMod val="75000"/>
                  </a:schemeClr>
                </a:solidFill>
              </a:rPr>
              <a:t>TinyMCE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 / </a:t>
            </a:r>
            <a:r>
              <a:rPr lang="pt-BR" sz="2000" b="1" dirty="0" err="1" smtClean="0">
                <a:solidFill>
                  <a:schemeClr val="accent2">
                    <a:lumMod val="75000"/>
                  </a:schemeClr>
                </a:solidFill>
              </a:rPr>
              <a:t>PoodLL</a:t>
            </a: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sz="2000" b="1" dirty="0" err="1">
                <a:solidFill>
                  <a:schemeClr val="accent2">
                    <a:lumMod val="75000"/>
                  </a:schemeClr>
                </a:solidFill>
              </a:rPr>
              <a:t>Anywhere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pt-BR" sz="2000" b="1" dirty="0" err="1">
                <a:solidFill>
                  <a:schemeClr val="accent2">
                    <a:lumMod val="75000"/>
                  </a:schemeClr>
                </a:solidFill>
              </a:rPr>
              <a:t>TinyMCE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pt-BR" sz="20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8436" name="Picture 4" descr="https://lh4.googleusercontent.com/-6I2wuwnGmJimVbq7dGlccdmlE1q8ptCInpbOmoVWIh7vQzkMESbImP60gwEMc01_veZIIhCTlFQ0Z-iKTVpNoB9clPpFNYCUsnYdjSceM0_yS4YQRLvPngQQEE1JckHU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058" y="8211930"/>
            <a:ext cx="11149542" cy="434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35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"/>
          <p:cNvSpPr txBox="1"/>
          <p:nvPr/>
        </p:nvSpPr>
        <p:spPr>
          <a:xfrm>
            <a:off x="607816" y="2699971"/>
            <a:ext cx="4692317" cy="2446824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algn="just"/>
            <a:r>
              <a:rPr lang="pt-BR" sz="2100" b="1" dirty="0" smtClean="0">
                <a:solidFill>
                  <a:schemeClr val="accent3">
                    <a:lumMod val="75000"/>
                  </a:schemeClr>
                </a:solidFill>
              </a:rPr>
              <a:t>(2.1)</a:t>
            </a:r>
            <a:r>
              <a:rPr lang="pt-BR" sz="2100" dirty="0" smtClean="0"/>
              <a:t> Em um servidor, rodando o serviço HTTP, deverá ter uma pasta acessível a web com o nome “</a:t>
            </a:r>
            <a:r>
              <a:rPr lang="pt-BR" sz="2100" dirty="0" err="1" smtClean="0"/>
              <a:t>conteudo</a:t>
            </a:r>
            <a:r>
              <a:rPr lang="pt-BR" sz="2100" dirty="0" smtClean="0"/>
              <a:t>“. Como no exemplo da imagem ao lado, essa pasta terá 3 subpastas: </a:t>
            </a:r>
            <a:r>
              <a:rPr lang="pt-BR" sz="2100" dirty="0" err="1" smtClean="0"/>
              <a:t>portugues</a:t>
            </a:r>
            <a:r>
              <a:rPr lang="pt-BR" sz="2100" dirty="0" smtClean="0"/>
              <a:t>, </a:t>
            </a:r>
            <a:r>
              <a:rPr lang="pt-BR" sz="2100" dirty="0" err="1" smtClean="0"/>
              <a:t>ingles</a:t>
            </a:r>
            <a:r>
              <a:rPr lang="pt-BR" sz="2100" dirty="0"/>
              <a:t> </a:t>
            </a:r>
            <a:r>
              <a:rPr lang="pt-BR" sz="2100" dirty="0" smtClean="0"/>
              <a:t>e espanhol – sem acentuação.</a:t>
            </a:r>
            <a:endParaRPr lang="en-US" sz="3200" dirty="0">
              <a:latin typeface="Helvetica Neue"/>
              <a:cs typeface="Helvetica Neue"/>
            </a:endParaRPr>
          </a:p>
        </p:txBody>
      </p:sp>
      <p:sp>
        <p:nvSpPr>
          <p:cNvPr id="11" name="TextBox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660405" y="1041569"/>
            <a:ext cx="16459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 rIns="182880" bIns="91440" anchor="ctr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pt-BR" sz="5400" b="1" dirty="0">
                <a:solidFill>
                  <a:schemeClr val="accent3">
                    <a:lumMod val="75000"/>
                  </a:schemeClr>
                </a:solidFill>
              </a:rPr>
              <a:t>(2)</a:t>
            </a:r>
            <a:r>
              <a:rPr lang="pt-BR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sz="5400" dirty="0"/>
              <a:t>Hospedagem </a:t>
            </a:r>
            <a:r>
              <a:rPr lang="pt-BR" sz="5400" dirty="0" smtClean="0"/>
              <a:t>do pacote </a:t>
            </a:r>
            <a:r>
              <a:rPr lang="pt-BR" sz="5400" dirty="0"/>
              <a:t>de </a:t>
            </a:r>
            <a:r>
              <a:rPr lang="pt-BR" sz="5400" dirty="0" smtClean="0"/>
              <a:t>conteúdo</a:t>
            </a:r>
            <a:endParaRPr lang="pt-BR" sz="54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0133" y="2699971"/>
            <a:ext cx="4032675" cy="2363096"/>
          </a:xfrm>
          <a:prstGeom prst="rect">
            <a:avLst/>
          </a:prstGeom>
        </p:spPr>
      </p:pic>
      <p:sp>
        <p:nvSpPr>
          <p:cNvPr id="4" name="Seta em curva para baixo 3"/>
          <p:cNvSpPr/>
          <p:nvPr/>
        </p:nvSpPr>
        <p:spPr>
          <a:xfrm>
            <a:off x="8144933" y="2057232"/>
            <a:ext cx="5350934" cy="642739"/>
          </a:xfrm>
          <a:prstGeom prst="curvedDownArrow">
            <a:avLst>
              <a:gd name="adj1" fmla="val 30186"/>
              <a:gd name="adj2" fmla="val 50000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TextBox 2"/>
          <p:cNvSpPr txBox="1"/>
          <p:nvPr/>
        </p:nvSpPr>
        <p:spPr>
          <a:xfrm>
            <a:off x="10079038" y="3402817"/>
            <a:ext cx="6634161" cy="830997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r>
              <a:rPr lang="pt-BR" sz="2100" dirty="0" smtClean="0"/>
              <a:t>No endereço acima, temos o endereço da pasta de conteúdo do CPTE – </a:t>
            </a:r>
            <a:r>
              <a:rPr lang="pt-BR" sz="2100" dirty="0" err="1" smtClean="0"/>
              <a:t>IFSul</a:t>
            </a:r>
            <a:r>
              <a:rPr lang="pt-BR" sz="2100" dirty="0" smtClean="0"/>
              <a:t>. </a:t>
            </a:r>
            <a:endParaRPr lang="en-US" sz="3200" dirty="0">
              <a:latin typeface="Helvetica Neue"/>
              <a:cs typeface="Helvetica Neue"/>
            </a:endParaRPr>
          </a:p>
        </p:txBody>
      </p:sp>
      <p:sp>
        <p:nvSpPr>
          <p:cNvPr id="12" name="TextBox 2"/>
          <p:cNvSpPr txBox="1"/>
          <p:nvPr/>
        </p:nvSpPr>
        <p:spPr>
          <a:xfrm>
            <a:off x="678603" y="5787173"/>
            <a:ext cx="8852751" cy="3093154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algn="just"/>
            <a:r>
              <a:rPr lang="pt-BR" sz="2100" b="1" dirty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pt-BR" sz="2100" b="1" dirty="0" smtClean="0">
                <a:solidFill>
                  <a:schemeClr val="accent3">
                    <a:lumMod val="75000"/>
                  </a:schemeClr>
                </a:solidFill>
              </a:rPr>
              <a:t>2.2) </a:t>
            </a:r>
            <a:r>
              <a:rPr lang="pt-BR" sz="2100" dirty="0" smtClean="0"/>
              <a:t>Podemos ver que o ambiente virtual </a:t>
            </a:r>
            <a:r>
              <a:rPr lang="pt-BR" sz="2100" dirty="0" err="1" smtClean="0"/>
              <a:t>Moodle</a:t>
            </a:r>
            <a:r>
              <a:rPr lang="pt-BR" sz="2100" dirty="0" smtClean="0"/>
              <a:t> do CPTE – </a:t>
            </a:r>
            <a:r>
              <a:rPr lang="pt-BR" sz="2100" dirty="0" err="1" smtClean="0"/>
              <a:t>IFSul</a:t>
            </a:r>
            <a:r>
              <a:rPr lang="pt-BR" sz="2100" dirty="0" smtClean="0"/>
              <a:t> é acessado no endereço </a:t>
            </a:r>
            <a:r>
              <a:rPr lang="pt-BR" sz="2100" b="1" u="sng" dirty="0" smtClean="0">
                <a:solidFill>
                  <a:schemeClr val="accent3">
                    <a:lumMod val="75000"/>
                  </a:schemeClr>
                </a:solidFill>
              </a:rPr>
              <a:t>http://idiomas.ifsul.edu.br</a:t>
            </a:r>
            <a:r>
              <a:rPr lang="pt-BR" sz="2100" dirty="0" smtClean="0"/>
              <a:t>, enquanto que o conteúdo é acessado através do endereço </a:t>
            </a:r>
            <a:r>
              <a:rPr lang="pt-BR" sz="2100" b="1" u="sng" dirty="0">
                <a:solidFill>
                  <a:schemeClr val="accent3">
                    <a:lumMod val="75000"/>
                  </a:schemeClr>
                </a:solidFill>
              </a:rPr>
              <a:t>http</a:t>
            </a:r>
            <a:r>
              <a:rPr lang="pt-BR" sz="2100" b="1" u="sng" dirty="0" smtClean="0">
                <a:solidFill>
                  <a:schemeClr val="accent3">
                    <a:lumMod val="75000"/>
                  </a:schemeClr>
                </a:solidFill>
              </a:rPr>
              <a:t>://idiomas.ifsul.edu.br/conteudo </a:t>
            </a:r>
            <a:r>
              <a:rPr lang="pt-BR" sz="2100" dirty="0" smtClean="0"/>
              <a:t>(como vimos no item 2.1). </a:t>
            </a:r>
          </a:p>
          <a:p>
            <a:pPr algn="just"/>
            <a:endParaRPr lang="pt-BR" sz="2100" dirty="0"/>
          </a:p>
          <a:p>
            <a:pPr algn="just"/>
            <a:r>
              <a:rPr lang="pt-BR" sz="2100" dirty="0" smtClean="0"/>
              <a:t>A escolha do nome das pastas que ficarão os arquivos do </a:t>
            </a:r>
            <a:r>
              <a:rPr lang="pt-BR" sz="2100" dirty="0" err="1" smtClean="0"/>
              <a:t>Moodle</a:t>
            </a:r>
            <a:r>
              <a:rPr lang="pt-BR" sz="2100" dirty="0" smtClean="0"/>
              <a:t> e do conteúdo ficará a critério de cada instituição. O modelo que usamos no NPTE – </a:t>
            </a:r>
            <a:r>
              <a:rPr lang="pt-BR" sz="2100" dirty="0" err="1" smtClean="0"/>
              <a:t>IFSul</a:t>
            </a:r>
            <a:r>
              <a:rPr lang="pt-BR" sz="2100" dirty="0" smtClean="0"/>
              <a:t> é o apresentado acima. É possível, inclusive, que o </a:t>
            </a:r>
            <a:r>
              <a:rPr lang="pt-BR" sz="2100" dirty="0" err="1" smtClean="0"/>
              <a:t>Moodle</a:t>
            </a:r>
            <a:r>
              <a:rPr lang="pt-BR" sz="2100" dirty="0" smtClean="0"/>
              <a:t> fique em um domínio e o conteúdo fique em outro.</a:t>
            </a:r>
          </a:p>
        </p:txBody>
      </p:sp>
      <p:sp>
        <p:nvSpPr>
          <p:cNvPr id="15" name="TextBox 2"/>
          <p:cNvSpPr txBox="1"/>
          <p:nvPr/>
        </p:nvSpPr>
        <p:spPr>
          <a:xfrm>
            <a:off x="678603" y="9107407"/>
            <a:ext cx="11259397" cy="4062651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r>
              <a:rPr lang="pt-BR" sz="2100" b="1" dirty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pt-BR" sz="2100" b="1" dirty="0" smtClean="0">
                <a:solidFill>
                  <a:schemeClr val="accent3">
                    <a:lumMod val="75000"/>
                  </a:schemeClr>
                </a:solidFill>
              </a:rPr>
              <a:t>2.3) </a:t>
            </a:r>
            <a:r>
              <a:rPr lang="pt-BR" sz="2100" dirty="0"/>
              <a:t>Cada subpasta terá outras três </a:t>
            </a:r>
            <a:r>
              <a:rPr lang="pt-BR" sz="2100" dirty="0" smtClean="0"/>
              <a:t>subpastas:</a:t>
            </a:r>
            <a:br>
              <a:rPr lang="pt-BR" sz="2100" dirty="0" smtClean="0"/>
            </a:br>
            <a:r>
              <a:rPr lang="pt-BR" sz="2100" dirty="0" smtClean="0"/>
              <a:t>(modulo_01, modulo_02, modulo_03) </a:t>
            </a:r>
          </a:p>
          <a:p>
            <a:pPr algn="just"/>
            <a:endParaRPr lang="pt-BR" sz="2100" dirty="0"/>
          </a:p>
          <a:p>
            <a:pPr algn="just"/>
            <a:r>
              <a:rPr lang="pt-BR" sz="2100" dirty="0" smtClean="0"/>
              <a:t>O primeiro pacote de conteúdos que será disponibilizado no </a:t>
            </a:r>
            <a:r>
              <a:rPr lang="pt-BR" sz="2100" dirty="0" err="1" smtClean="0"/>
              <a:t>e-Tec</a:t>
            </a:r>
            <a:r>
              <a:rPr lang="pt-BR" sz="2100" dirty="0" smtClean="0"/>
              <a:t> Idiomas conterá toda essa estrutura de pastas. No entanto, apenas a pasta </a:t>
            </a:r>
            <a:r>
              <a:rPr lang="pt-BR" sz="2100" b="1" dirty="0" smtClean="0">
                <a:solidFill>
                  <a:schemeClr val="accent3">
                    <a:lumMod val="75000"/>
                  </a:schemeClr>
                </a:solidFill>
              </a:rPr>
              <a:t>modulo_01</a:t>
            </a:r>
            <a:r>
              <a:rPr lang="pt-BR" sz="2100" dirty="0" smtClean="0"/>
              <a:t> do curso de Espanhol terá seu conteúdo completo (atividades, mídias, cadernos, </a:t>
            </a:r>
            <a:r>
              <a:rPr lang="pt-BR" sz="2100" dirty="0" err="1" smtClean="0"/>
              <a:t>etc</a:t>
            </a:r>
            <a:r>
              <a:rPr lang="pt-BR" sz="2100" dirty="0" smtClean="0"/>
              <a:t>).</a:t>
            </a:r>
          </a:p>
          <a:p>
            <a:pPr algn="just"/>
            <a:endParaRPr lang="pt-BR" sz="2100" dirty="0">
              <a:latin typeface="Helvetica Neue"/>
              <a:cs typeface="Helvetica Neue"/>
            </a:endParaRPr>
          </a:p>
          <a:p>
            <a:pPr algn="just"/>
            <a:r>
              <a:rPr lang="pt-BR" sz="2100" dirty="0" smtClean="0">
                <a:latin typeface="Helvetica Neue"/>
                <a:cs typeface="Helvetica Neue"/>
              </a:rPr>
              <a:t>Conforme forem disponibilizados os demais módulos pelo </a:t>
            </a:r>
            <a:r>
              <a:rPr lang="pt-BR" sz="2100" u="sng" dirty="0" smtClean="0">
                <a:latin typeface="Helvetica Neue"/>
                <a:cs typeface="Helvetica Neue"/>
              </a:rPr>
              <a:t>CPTE</a:t>
            </a:r>
            <a:r>
              <a:rPr lang="pt-BR" sz="2100" dirty="0" smtClean="0">
                <a:latin typeface="Helvetica Neue"/>
                <a:cs typeface="Helvetica Neue"/>
              </a:rPr>
              <a:t> - </a:t>
            </a:r>
            <a:r>
              <a:rPr lang="pt-BR" sz="2100" dirty="0" err="1" smtClean="0">
                <a:latin typeface="Helvetica Neue"/>
                <a:cs typeface="Helvetica Neue"/>
              </a:rPr>
              <a:t>IFSul</a:t>
            </a:r>
            <a:r>
              <a:rPr lang="pt-BR" sz="2100" dirty="0" smtClean="0">
                <a:latin typeface="Helvetica Neue"/>
                <a:cs typeface="Helvetica Neue"/>
              </a:rPr>
              <a:t>, os pacotes conterão o conteúdo atualizado dos demais módulos dos três cursos (Espanhol, Português e Inglês).</a:t>
            </a:r>
          </a:p>
          <a:p>
            <a:pPr algn="just"/>
            <a:endParaRPr lang="pt-BR" sz="2100" dirty="0">
              <a:latin typeface="Helvetica Neue"/>
              <a:cs typeface="Helvetica Neue"/>
            </a:endParaRPr>
          </a:p>
          <a:p>
            <a:pPr algn="just"/>
            <a:r>
              <a:rPr lang="pt-BR" sz="2100" dirty="0" smtClean="0">
                <a:latin typeface="Helvetica Neue"/>
                <a:cs typeface="Helvetica Neue"/>
              </a:rPr>
              <a:t> </a:t>
            </a:r>
            <a:endParaRPr lang="en-US" sz="3200" dirty="0">
              <a:latin typeface="Helvetica Neue"/>
              <a:cs typeface="Helvetica Neue"/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4917" y="4489984"/>
            <a:ext cx="7581900" cy="4219575"/>
          </a:xfrm>
          <a:prstGeom prst="rect">
            <a:avLst/>
          </a:prstGeom>
        </p:spPr>
      </p:pic>
      <p:sp>
        <p:nvSpPr>
          <p:cNvPr id="18" name="Seta dobrada para cima 17"/>
          <p:cNvSpPr/>
          <p:nvPr/>
        </p:nvSpPr>
        <p:spPr>
          <a:xfrm>
            <a:off x="9383607" y="5127501"/>
            <a:ext cx="2876126" cy="1328129"/>
          </a:xfrm>
          <a:prstGeom prst="bentUpArrow">
            <a:avLst>
              <a:gd name="adj1" fmla="val 9507"/>
              <a:gd name="adj2" fmla="val 16075"/>
              <a:gd name="adj3" fmla="val 1607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41037" y="8965729"/>
            <a:ext cx="3345780" cy="3186189"/>
          </a:xfrm>
          <a:prstGeom prst="rect">
            <a:avLst/>
          </a:prstGeom>
        </p:spPr>
      </p:pic>
      <p:sp>
        <p:nvSpPr>
          <p:cNvPr id="20" name="Seta em curva para cima 19"/>
          <p:cNvSpPr/>
          <p:nvPr/>
        </p:nvSpPr>
        <p:spPr>
          <a:xfrm rot="21427056">
            <a:off x="8851708" y="10485595"/>
            <a:ext cx="6564508" cy="662629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0597" y="2840560"/>
            <a:ext cx="5018272" cy="4928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71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"/>
          <p:cNvSpPr txBox="1"/>
          <p:nvPr/>
        </p:nvSpPr>
        <p:spPr>
          <a:xfrm>
            <a:off x="607816" y="2699971"/>
            <a:ext cx="15165584" cy="738664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r>
              <a:rPr lang="pt-BR" sz="1800" b="1" dirty="0" smtClean="0">
                <a:solidFill>
                  <a:schemeClr val="accent3">
                    <a:lumMod val="75000"/>
                  </a:schemeClr>
                </a:solidFill>
              </a:rPr>
              <a:t>(2.4)</a:t>
            </a:r>
            <a:r>
              <a:rPr lang="pt-BR" sz="1800" dirty="0" smtClean="0"/>
              <a:t> O pacote com conteúdo dos cursos será disponibilizado no endereço </a:t>
            </a:r>
            <a:r>
              <a:rPr lang="pt-BR" sz="1800" b="1" dirty="0" smtClean="0">
                <a:solidFill>
                  <a:schemeClr val="accent3">
                    <a:lumMod val="75000"/>
                  </a:schemeClr>
                </a:solidFill>
              </a:rPr>
              <a:t>http://idiomas.ifsul.edu.br/backup_etec/Conteudo</a:t>
            </a:r>
            <a:endParaRPr lang="pt-BR" sz="1800" b="1" dirty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endParaRPr lang="pt-BR" sz="1800" dirty="0" smtClean="0"/>
          </a:p>
        </p:txBody>
      </p:sp>
      <p:sp>
        <p:nvSpPr>
          <p:cNvPr id="11" name="TextBox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660405" y="1041569"/>
            <a:ext cx="16459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 rIns="182880" bIns="91440" anchor="ctr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pt-BR" sz="5400" b="1" dirty="0">
                <a:solidFill>
                  <a:schemeClr val="accent3">
                    <a:lumMod val="75000"/>
                  </a:schemeClr>
                </a:solidFill>
              </a:rPr>
              <a:t>(2)</a:t>
            </a:r>
            <a:r>
              <a:rPr lang="pt-BR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sz="5400" dirty="0"/>
              <a:t>Hospedagem </a:t>
            </a:r>
            <a:r>
              <a:rPr lang="pt-BR" sz="5400" dirty="0" smtClean="0"/>
              <a:t>do pacote </a:t>
            </a:r>
            <a:r>
              <a:rPr lang="pt-BR" sz="5400" dirty="0"/>
              <a:t>de </a:t>
            </a:r>
            <a:r>
              <a:rPr lang="pt-BR" sz="5400" dirty="0" smtClean="0"/>
              <a:t>conteúdo</a:t>
            </a:r>
            <a:endParaRPr lang="pt-BR" sz="5400" dirty="0"/>
          </a:p>
        </p:txBody>
      </p:sp>
      <p:sp>
        <p:nvSpPr>
          <p:cNvPr id="14" name="TextBox 2"/>
          <p:cNvSpPr txBox="1"/>
          <p:nvPr/>
        </p:nvSpPr>
        <p:spPr>
          <a:xfrm>
            <a:off x="607816" y="2812647"/>
            <a:ext cx="16279286" cy="6832640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endParaRPr lang="pt-BR" sz="1800" dirty="0"/>
          </a:p>
          <a:p>
            <a:r>
              <a:rPr lang="pt-BR" sz="1800" b="1" dirty="0" smtClean="0">
                <a:solidFill>
                  <a:schemeClr val="accent3">
                    <a:lumMod val="75000"/>
                  </a:schemeClr>
                </a:solidFill>
              </a:rPr>
              <a:t>(2.5) </a:t>
            </a:r>
            <a:r>
              <a:rPr lang="pt-BR" sz="1800" dirty="0"/>
              <a:t>Baixar o backup da pasta conteúdo do </a:t>
            </a:r>
            <a:r>
              <a:rPr lang="pt-BR" sz="1800" dirty="0" err="1"/>
              <a:t>moodle</a:t>
            </a:r>
            <a:r>
              <a:rPr lang="pt-BR" sz="1800" dirty="0"/>
              <a:t>, neste diretório estão todas as atividades, episódios, mídias e </a:t>
            </a:r>
            <a:r>
              <a:rPr lang="pt-BR" sz="1800" dirty="0" err="1"/>
              <a:t>pdf</a:t>
            </a:r>
            <a:r>
              <a:rPr lang="pt-BR" sz="1800" dirty="0"/>
              <a:t>.</a:t>
            </a:r>
          </a:p>
          <a:p>
            <a:r>
              <a:rPr lang="pt-BR" sz="1800" dirty="0"/>
              <a:t>Pode ser baixado </a:t>
            </a:r>
            <a:r>
              <a:rPr lang="pt-BR" sz="1800" dirty="0" smtClean="0"/>
              <a:t>acessando o endereço</a:t>
            </a:r>
            <a:endParaRPr lang="pt-BR" sz="1800" dirty="0" smtClean="0"/>
          </a:p>
          <a:p>
            <a:endParaRPr lang="pt-BR" sz="1800" b="1" dirty="0"/>
          </a:p>
          <a:p>
            <a:r>
              <a:rPr lang="pt-BR" sz="1800" b="1" dirty="0" smtClean="0"/>
              <a:t>Por </a:t>
            </a:r>
            <a:r>
              <a:rPr lang="pt-BR" sz="1800" b="1" dirty="0"/>
              <a:t>dentro do servidor LINUX utilizando o comando WGET:</a:t>
            </a:r>
            <a:endParaRPr lang="pt-BR" sz="1800" dirty="0"/>
          </a:p>
          <a:p>
            <a:r>
              <a:rPr lang="pt-BR" sz="1800" strike="sngStrike" dirty="0">
                <a:solidFill>
                  <a:srgbClr val="FF0000"/>
                </a:solidFill>
              </a:rPr>
              <a:t>$  </a:t>
            </a:r>
            <a:r>
              <a:rPr lang="pt-BR" sz="1800" strike="sngStrike" dirty="0" err="1">
                <a:solidFill>
                  <a:srgbClr val="FF0000"/>
                </a:solidFill>
              </a:rPr>
              <a:t>wget</a:t>
            </a:r>
            <a:r>
              <a:rPr lang="pt-BR" sz="1800" strike="sngStrike" dirty="0">
                <a:solidFill>
                  <a:srgbClr val="FF0000"/>
                </a:solidFill>
              </a:rPr>
              <a:t> </a:t>
            </a:r>
            <a:r>
              <a:rPr lang="pt-BR" sz="1800" b="1" u="sng" strike="sngStrike" dirty="0">
                <a:solidFill>
                  <a:srgbClr val="FF0000"/>
                </a:solidFill>
                <a:hlinkClick r:id="rId3"/>
              </a:rPr>
              <a:t>http</a:t>
            </a:r>
            <a:r>
              <a:rPr lang="pt-BR" sz="1800" b="1" u="sng" strike="sngStrike" dirty="0" smtClean="0">
                <a:solidFill>
                  <a:srgbClr val="FF0000"/>
                </a:solidFill>
                <a:hlinkClick r:id="rId3"/>
              </a:rPr>
              <a:t>://</a:t>
            </a:r>
            <a:r>
              <a:rPr lang="pt-BR" sz="1800" b="1" u="sng" strike="sngStrike" dirty="0" smtClean="0">
                <a:solidFill>
                  <a:srgbClr val="FF0000"/>
                </a:solidFill>
                <a:hlinkClick r:id="rId3"/>
              </a:rPr>
              <a:t>idiomas.ifsul.edu.br/backup-etec/</a:t>
            </a:r>
            <a:r>
              <a:rPr lang="pt-BR" sz="1800" b="1" strike="sngStrike" dirty="0" smtClean="0">
                <a:solidFill>
                  <a:srgbClr val="FF0000"/>
                </a:solidFill>
                <a:hlinkClick r:id="rId3"/>
              </a:rPr>
              <a:t>Conteudo/</a:t>
            </a:r>
            <a:r>
              <a:rPr lang="pt-BR" sz="1800" b="1" u="sng" strike="sngStrike" dirty="0" smtClean="0">
                <a:solidFill>
                  <a:srgbClr val="FF0000"/>
                </a:solidFill>
                <a:hlinkClick r:id="rId3"/>
              </a:rPr>
              <a:t>conteudo.tar.gz</a:t>
            </a:r>
            <a:r>
              <a:rPr lang="pt-BR" sz="1800" b="1" u="sng" strike="sngStrike" dirty="0" smtClean="0">
                <a:solidFill>
                  <a:srgbClr val="FF0000"/>
                </a:solidFill>
              </a:rPr>
              <a:t> </a:t>
            </a:r>
            <a:r>
              <a:rPr lang="pt-BR" sz="1800" b="1" dirty="0" smtClean="0">
                <a:solidFill>
                  <a:srgbClr val="FF0000"/>
                </a:solidFill>
              </a:rPr>
              <a:t>  (removido)</a:t>
            </a:r>
          </a:p>
          <a:p>
            <a:endParaRPr lang="pt-BR" sz="1800" dirty="0" smtClean="0"/>
          </a:p>
          <a:p>
            <a:r>
              <a:rPr lang="pt-BR" sz="1800" dirty="0" smtClean="0"/>
              <a:t>Ou</a:t>
            </a:r>
            <a:endParaRPr lang="pt-BR" sz="1800" dirty="0"/>
          </a:p>
          <a:p>
            <a:endParaRPr lang="pt-BR" sz="1800" b="1" dirty="0" smtClean="0"/>
          </a:p>
          <a:p>
            <a:r>
              <a:rPr lang="pt-BR" sz="1800" b="1" dirty="0" smtClean="0"/>
              <a:t>Baixar </a:t>
            </a:r>
            <a:r>
              <a:rPr lang="pt-BR" sz="1800" b="1" dirty="0"/>
              <a:t>em uma estação de trabalho e transferir para o servidor via cliente de FTP.</a:t>
            </a:r>
            <a:endParaRPr lang="pt-BR" sz="1800" dirty="0"/>
          </a:p>
          <a:p>
            <a:r>
              <a:rPr lang="pt-BR" sz="1800" b="1" u="sng" dirty="0">
                <a:solidFill>
                  <a:schemeClr val="accent3">
                    <a:lumMod val="75000"/>
                  </a:schemeClr>
                </a:solidFill>
              </a:rPr>
              <a:t>http://</a:t>
            </a:r>
            <a:r>
              <a:rPr lang="pt-BR" sz="1800" b="1" u="sng" dirty="0" smtClean="0">
                <a:solidFill>
                  <a:schemeClr val="accent3">
                    <a:lumMod val="75000"/>
                  </a:schemeClr>
                </a:solidFill>
              </a:rPr>
              <a:t>idiomas.ifsul.edu.br/backup-etec/Conteudo/partes.php  (se você conhece a estrutura de diretórios do Idiomas, baixe a 2º edição)</a:t>
            </a:r>
          </a:p>
          <a:p>
            <a:r>
              <a:rPr lang="pt-BR" sz="1800" dirty="0"/>
              <a:t/>
            </a:r>
            <a:br>
              <a:rPr lang="pt-BR" sz="1800" dirty="0"/>
            </a:br>
            <a:r>
              <a:rPr lang="pt-BR" sz="1800" b="1" dirty="0"/>
              <a:t>APÓS BAIXAR O ARQUIVO O MESMO DEVE SER DESCOMPACTADO E DEPOIS </a:t>
            </a:r>
            <a:r>
              <a:rPr lang="pt-BR" sz="1800" b="1" dirty="0" smtClean="0"/>
              <a:t>MOVIDO </a:t>
            </a:r>
            <a:r>
              <a:rPr lang="pt-BR" sz="1800" b="1" dirty="0"/>
              <a:t>PARA O DIRETÓRIO /</a:t>
            </a:r>
            <a:r>
              <a:rPr lang="pt-BR" sz="1800" b="1" dirty="0" smtClean="0"/>
              <a:t>home/</a:t>
            </a:r>
            <a:r>
              <a:rPr lang="pt-BR" sz="1800" b="1" dirty="0" err="1" smtClean="0"/>
              <a:t>moodle_etec</a:t>
            </a:r>
            <a:r>
              <a:rPr lang="pt-BR" sz="1800" b="1" dirty="0" smtClean="0"/>
              <a:t>/</a:t>
            </a:r>
            <a:r>
              <a:rPr lang="pt-BR" sz="1800" b="1" dirty="0" err="1" smtClean="0"/>
              <a:t>www</a:t>
            </a:r>
            <a:r>
              <a:rPr lang="pt-BR" sz="1800" b="1" dirty="0" smtClean="0"/>
              <a:t>/</a:t>
            </a:r>
            <a:r>
              <a:rPr lang="pt-BR" sz="1800" b="1" dirty="0" err="1" smtClean="0"/>
              <a:t>moodle</a:t>
            </a:r>
            <a:r>
              <a:rPr lang="pt-BR" sz="1800" b="1" dirty="0" smtClean="0"/>
              <a:t>/</a:t>
            </a:r>
            <a:r>
              <a:rPr lang="pt-BR" sz="1800" b="1" dirty="0" err="1" smtClean="0"/>
              <a:t>conteudo</a:t>
            </a:r>
            <a:r>
              <a:rPr lang="pt-BR" sz="1800" b="1" dirty="0" smtClean="0"/>
              <a:t>/</a:t>
            </a:r>
          </a:p>
          <a:p>
            <a:endParaRPr lang="pt-BR" sz="1800" dirty="0"/>
          </a:p>
          <a:p>
            <a:r>
              <a:rPr lang="pt-BR" sz="1800" dirty="0"/>
              <a:t>$ </a:t>
            </a:r>
            <a:r>
              <a:rPr lang="pt-BR" sz="1800" dirty="0" err="1"/>
              <a:t>tar</a:t>
            </a:r>
            <a:r>
              <a:rPr lang="pt-BR" sz="1800" dirty="0"/>
              <a:t> –</a:t>
            </a:r>
            <a:r>
              <a:rPr lang="pt-BR" sz="1800" dirty="0" err="1"/>
              <a:t>xvzf</a:t>
            </a:r>
            <a:r>
              <a:rPr lang="pt-BR" sz="1800" dirty="0"/>
              <a:t> conteudo.tar.gz</a:t>
            </a:r>
          </a:p>
          <a:p>
            <a:r>
              <a:rPr lang="pt-BR" sz="1800" dirty="0"/>
              <a:t>$ </a:t>
            </a:r>
            <a:r>
              <a:rPr lang="pt-BR" sz="1800" dirty="0" err="1"/>
              <a:t>mv</a:t>
            </a:r>
            <a:r>
              <a:rPr lang="pt-BR" sz="1800" dirty="0"/>
              <a:t> </a:t>
            </a:r>
            <a:r>
              <a:rPr lang="pt-BR" sz="1800" dirty="0" err="1"/>
              <a:t>conteudo</a:t>
            </a:r>
            <a:r>
              <a:rPr lang="pt-BR" sz="1800" dirty="0"/>
              <a:t>/ /home/</a:t>
            </a:r>
            <a:r>
              <a:rPr lang="pt-BR" sz="1800" dirty="0" err="1"/>
              <a:t>moodle_etec</a:t>
            </a:r>
            <a:r>
              <a:rPr lang="pt-BR" sz="1800" dirty="0"/>
              <a:t>/</a:t>
            </a:r>
            <a:r>
              <a:rPr lang="pt-BR" sz="1800" dirty="0" err="1"/>
              <a:t>www</a:t>
            </a:r>
            <a:r>
              <a:rPr lang="pt-BR" sz="1800" dirty="0"/>
              <a:t>/</a:t>
            </a:r>
            <a:r>
              <a:rPr lang="pt-BR" sz="1800" dirty="0" err="1"/>
              <a:t>moodle</a:t>
            </a:r>
            <a:r>
              <a:rPr lang="pt-BR" sz="1800" dirty="0"/>
              <a:t>/</a:t>
            </a:r>
            <a:br>
              <a:rPr lang="pt-BR" sz="1800" dirty="0"/>
            </a:br>
            <a:endParaRPr lang="pt-BR" sz="1800" dirty="0" smtClean="0"/>
          </a:p>
          <a:p>
            <a:endParaRPr lang="pt-BR" sz="1800" dirty="0"/>
          </a:p>
          <a:p>
            <a:endParaRPr lang="pt-BR" sz="1800" dirty="0" smtClean="0"/>
          </a:p>
          <a:p>
            <a:endParaRPr lang="pt-BR" sz="1800" dirty="0"/>
          </a:p>
          <a:p>
            <a:r>
              <a:rPr lang="pt-BR" sz="1800" dirty="0"/>
              <a:t/>
            </a:r>
            <a:br>
              <a:rPr lang="pt-BR" sz="1800" dirty="0"/>
            </a:br>
            <a:r>
              <a:rPr lang="pt-BR" sz="1800" dirty="0">
                <a:latin typeface="Helvetica Neue"/>
              </a:rPr>
              <a:t/>
            </a:r>
            <a:br>
              <a:rPr lang="pt-BR" sz="1800" dirty="0">
                <a:latin typeface="Helvetica Neue"/>
              </a:rPr>
            </a:br>
            <a:endParaRPr lang="en-US" sz="1800" dirty="0">
              <a:latin typeface="Helvetica Neue"/>
              <a:cs typeface="Helvetica Neue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60405" y="7786969"/>
            <a:ext cx="9144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800" dirty="0"/>
              <a:t>Alias /</a:t>
            </a:r>
            <a:r>
              <a:rPr lang="pt-BR" sz="1800" dirty="0" err="1"/>
              <a:t>conteudo</a:t>
            </a:r>
            <a:r>
              <a:rPr lang="pt-BR" sz="1800" dirty="0"/>
              <a:t> "/home/</a:t>
            </a:r>
            <a:r>
              <a:rPr lang="pt-BR" sz="1800" dirty="0" err="1"/>
              <a:t>moodle_etec</a:t>
            </a:r>
            <a:r>
              <a:rPr lang="pt-BR" sz="1800" dirty="0"/>
              <a:t>/</a:t>
            </a:r>
            <a:r>
              <a:rPr lang="pt-BR" sz="1800" dirty="0" err="1"/>
              <a:t>www</a:t>
            </a:r>
            <a:r>
              <a:rPr lang="pt-BR" sz="1800" dirty="0"/>
              <a:t>/</a:t>
            </a:r>
            <a:r>
              <a:rPr lang="pt-BR" sz="1800" dirty="0" err="1"/>
              <a:t>moodle</a:t>
            </a:r>
            <a:r>
              <a:rPr lang="pt-BR" sz="1800" dirty="0"/>
              <a:t>/</a:t>
            </a:r>
            <a:r>
              <a:rPr lang="pt-BR" sz="1800" dirty="0" err="1"/>
              <a:t>conteudo</a:t>
            </a:r>
            <a:r>
              <a:rPr lang="pt-BR" sz="1800" dirty="0"/>
              <a:t>"</a:t>
            </a:r>
          </a:p>
          <a:p>
            <a:r>
              <a:rPr lang="pt-BR" sz="1800" dirty="0"/>
              <a:t>&lt;</a:t>
            </a:r>
            <a:r>
              <a:rPr lang="pt-BR" sz="1800" dirty="0" err="1"/>
              <a:t>Directory</a:t>
            </a:r>
            <a:r>
              <a:rPr lang="pt-BR" sz="1800" dirty="0"/>
              <a:t> "/home/</a:t>
            </a:r>
            <a:r>
              <a:rPr lang="pt-BR" sz="1800" dirty="0" err="1"/>
              <a:t>moodle_etec</a:t>
            </a:r>
            <a:r>
              <a:rPr lang="pt-BR" sz="1800" dirty="0"/>
              <a:t>/</a:t>
            </a:r>
            <a:r>
              <a:rPr lang="pt-BR" sz="1800" dirty="0" err="1"/>
              <a:t>www</a:t>
            </a:r>
            <a:r>
              <a:rPr lang="pt-BR" sz="1800" dirty="0"/>
              <a:t>/</a:t>
            </a:r>
            <a:r>
              <a:rPr lang="pt-BR" sz="1800" dirty="0" err="1"/>
              <a:t>moodle</a:t>
            </a:r>
            <a:r>
              <a:rPr lang="pt-BR" sz="1800" dirty="0"/>
              <a:t>/</a:t>
            </a:r>
            <a:r>
              <a:rPr lang="pt-BR" sz="1800" dirty="0" err="1"/>
              <a:t>conteudo</a:t>
            </a:r>
            <a:r>
              <a:rPr lang="pt-BR" sz="1800" dirty="0"/>
              <a:t>"&gt;</a:t>
            </a:r>
          </a:p>
          <a:p>
            <a:r>
              <a:rPr lang="pt-BR" sz="1800" dirty="0"/>
              <a:t>       </a:t>
            </a:r>
            <a:r>
              <a:rPr lang="pt-BR" sz="1800" dirty="0" err="1"/>
              <a:t>Options</a:t>
            </a:r>
            <a:r>
              <a:rPr lang="pt-BR" sz="1800" dirty="0"/>
              <a:t> Indexes </a:t>
            </a:r>
            <a:r>
              <a:rPr lang="pt-BR" sz="1800" dirty="0" err="1"/>
              <a:t>MultiViews</a:t>
            </a:r>
            <a:r>
              <a:rPr lang="pt-BR" sz="1800" dirty="0"/>
              <a:t> </a:t>
            </a:r>
            <a:r>
              <a:rPr lang="pt-BR" sz="1800" dirty="0" err="1"/>
              <a:t>FollowSymLinks</a:t>
            </a:r>
            <a:endParaRPr lang="pt-BR" sz="1800" dirty="0"/>
          </a:p>
          <a:p>
            <a:r>
              <a:rPr lang="pt-BR" sz="1800" dirty="0"/>
              <a:t>       </a:t>
            </a:r>
            <a:r>
              <a:rPr lang="pt-BR" sz="1800" dirty="0" err="1"/>
              <a:t>AllowOverride</a:t>
            </a:r>
            <a:r>
              <a:rPr lang="pt-BR" sz="1800" dirty="0"/>
              <a:t> </a:t>
            </a:r>
            <a:r>
              <a:rPr lang="pt-BR" sz="1800" dirty="0" err="1"/>
              <a:t>None</a:t>
            </a:r>
            <a:endParaRPr lang="pt-BR" sz="1800" dirty="0"/>
          </a:p>
          <a:p>
            <a:r>
              <a:rPr lang="pt-BR" sz="1800" dirty="0"/>
              <a:t>       </a:t>
            </a:r>
            <a:r>
              <a:rPr lang="pt-BR" sz="1800" dirty="0" err="1"/>
              <a:t>Order</a:t>
            </a:r>
            <a:r>
              <a:rPr lang="pt-BR" sz="1800" dirty="0"/>
              <a:t> </a:t>
            </a:r>
            <a:r>
              <a:rPr lang="pt-BR" sz="1800" dirty="0" err="1"/>
              <a:t>deny,allow</a:t>
            </a:r>
            <a:endParaRPr lang="pt-BR" sz="1800" dirty="0"/>
          </a:p>
          <a:p>
            <a:r>
              <a:rPr lang="pt-BR" sz="1800" dirty="0"/>
              <a:t>       </a:t>
            </a:r>
            <a:r>
              <a:rPr lang="pt-BR" sz="1800" dirty="0" err="1"/>
              <a:t>allow</a:t>
            </a:r>
            <a:r>
              <a:rPr lang="pt-BR" sz="1800" dirty="0"/>
              <a:t> </a:t>
            </a:r>
            <a:r>
              <a:rPr lang="pt-BR" sz="1800" dirty="0" err="1"/>
              <a:t>from</a:t>
            </a:r>
            <a:r>
              <a:rPr lang="pt-BR" sz="1800" dirty="0"/>
              <a:t> </a:t>
            </a:r>
            <a:r>
              <a:rPr lang="pt-BR" sz="1800" dirty="0" err="1"/>
              <a:t>all</a:t>
            </a:r>
            <a:endParaRPr lang="pt-BR" sz="1800" dirty="0"/>
          </a:p>
          <a:p>
            <a:r>
              <a:rPr lang="pt-BR" sz="1800" dirty="0"/>
              <a:t>       #</a:t>
            </a:r>
            <a:r>
              <a:rPr lang="pt-BR" sz="1800" dirty="0" err="1"/>
              <a:t>Configuracoes</a:t>
            </a:r>
            <a:r>
              <a:rPr lang="pt-BR" sz="1800" dirty="0"/>
              <a:t> para o PHP</a:t>
            </a:r>
          </a:p>
          <a:p>
            <a:r>
              <a:rPr lang="pt-BR" sz="1800" dirty="0"/>
              <a:t>        </a:t>
            </a:r>
            <a:r>
              <a:rPr lang="pt-BR" sz="1800" dirty="0" err="1"/>
              <a:t>php_flag</a:t>
            </a:r>
            <a:r>
              <a:rPr lang="pt-BR" sz="1800" dirty="0"/>
              <a:t> </a:t>
            </a:r>
            <a:r>
              <a:rPr lang="pt-BR" sz="1800" dirty="0" err="1"/>
              <a:t>magic_quotes_gpc</a:t>
            </a:r>
            <a:r>
              <a:rPr lang="pt-BR" sz="1800" dirty="0"/>
              <a:t> 1</a:t>
            </a:r>
          </a:p>
          <a:p>
            <a:r>
              <a:rPr lang="pt-BR" sz="1800" dirty="0"/>
              <a:t>        </a:t>
            </a:r>
            <a:r>
              <a:rPr lang="pt-BR" sz="1800" dirty="0" err="1"/>
              <a:t>php_flag</a:t>
            </a:r>
            <a:r>
              <a:rPr lang="pt-BR" sz="1800" dirty="0"/>
              <a:t> </a:t>
            </a:r>
            <a:r>
              <a:rPr lang="pt-BR" sz="1800" dirty="0" err="1"/>
              <a:t>magic_quotes_runtime</a:t>
            </a:r>
            <a:r>
              <a:rPr lang="pt-BR" sz="1800" dirty="0"/>
              <a:t> 0</a:t>
            </a:r>
          </a:p>
          <a:p>
            <a:r>
              <a:rPr lang="pt-BR" sz="1800" dirty="0"/>
              <a:t>        </a:t>
            </a:r>
            <a:r>
              <a:rPr lang="pt-BR" sz="1800" dirty="0" err="1"/>
              <a:t>php_flag</a:t>
            </a:r>
            <a:r>
              <a:rPr lang="pt-BR" sz="1800" dirty="0"/>
              <a:t> </a:t>
            </a:r>
            <a:r>
              <a:rPr lang="pt-BR" sz="1800" dirty="0" err="1"/>
              <a:t>file_uploads</a:t>
            </a:r>
            <a:r>
              <a:rPr lang="pt-BR" sz="1800" dirty="0"/>
              <a:t> 1</a:t>
            </a:r>
          </a:p>
          <a:p>
            <a:r>
              <a:rPr lang="pt-BR" sz="1800" dirty="0"/>
              <a:t>        </a:t>
            </a:r>
            <a:r>
              <a:rPr lang="pt-BR" sz="1800" dirty="0" err="1"/>
              <a:t>php_flag</a:t>
            </a:r>
            <a:r>
              <a:rPr lang="pt-BR" sz="1800" dirty="0"/>
              <a:t> </a:t>
            </a:r>
            <a:r>
              <a:rPr lang="pt-BR" sz="1800" dirty="0" err="1"/>
              <a:t>session.auto_start</a:t>
            </a:r>
            <a:r>
              <a:rPr lang="pt-BR" sz="1800" dirty="0"/>
              <a:t> 0</a:t>
            </a:r>
          </a:p>
          <a:p>
            <a:r>
              <a:rPr lang="pt-BR" sz="1800" dirty="0"/>
              <a:t>        </a:t>
            </a:r>
            <a:r>
              <a:rPr lang="pt-BR" sz="1800" dirty="0" err="1"/>
              <a:t>php_flag</a:t>
            </a:r>
            <a:r>
              <a:rPr lang="pt-BR" sz="1800" dirty="0"/>
              <a:t> </a:t>
            </a:r>
            <a:r>
              <a:rPr lang="pt-BR" sz="1800" dirty="0" err="1"/>
              <a:t>session.bug_compat_warn</a:t>
            </a:r>
            <a:r>
              <a:rPr lang="pt-BR" sz="1800" dirty="0"/>
              <a:t> 0</a:t>
            </a:r>
          </a:p>
          <a:p>
            <a:r>
              <a:rPr lang="pt-BR" sz="1800" dirty="0"/>
              <a:t>    &lt;/</a:t>
            </a:r>
            <a:r>
              <a:rPr lang="pt-BR" sz="1800" dirty="0" err="1"/>
              <a:t>Directory</a:t>
            </a:r>
            <a:r>
              <a:rPr lang="pt-BR" sz="1800" dirty="0"/>
              <a:t>&gt;</a:t>
            </a:r>
          </a:p>
          <a:p>
            <a:r>
              <a:rPr lang="pt-BR" sz="1800" dirty="0"/>
              <a:t/>
            </a:r>
            <a:br>
              <a:rPr lang="pt-BR" sz="1800" dirty="0"/>
            </a:br>
            <a:endParaRPr lang="pt-BR" sz="1800" dirty="0"/>
          </a:p>
          <a:p>
            <a:pPr lvl="1"/>
            <a:r>
              <a:rPr lang="pt-BR" sz="1800" b="1" dirty="0"/>
              <a:t>Reiniciar o apache:</a:t>
            </a:r>
            <a:endParaRPr lang="pt-BR" sz="1800" dirty="0"/>
          </a:p>
          <a:p>
            <a:r>
              <a:rPr lang="pt-BR" sz="1800" dirty="0"/>
              <a:t>$ /</a:t>
            </a:r>
            <a:r>
              <a:rPr lang="pt-BR" sz="1800" dirty="0" err="1"/>
              <a:t>etc</a:t>
            </a:r>
            <a:r>
              <a:rPr lang="pt-BR" sz="1800" dirty="0"/>
              <a:t>/</a:t>
            </a:r>
            <a:r>
              <a:rPr lang="pt-BR" sz="1800" dirty="0" err="1"/>
              <a:t>init.d</a:t>
            </a:r>
            <a:r>
              <a:rPr lang="pt-BR" sz="1800" dirty="0"/>
              <a:t>/apache2 </a:t>
            </a:r>
            <a:r>
              <a:rPr lang="pt-BR" sz="1800" dirty="0" err="1"/>
              <a:t>restart</a:t>
            </a:r>
            <a:endParaRPr lang="pt-BR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005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"/>
          <p:cNvSpPr txBox="1"/>
          <p:nvPr/>
        </p:nvSpPr>
        <p:spPr>
          <a:xfrm>
            <a:off x="1708483" y="3394237"/>
            <a:ext cx="15275649" cy="7078861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r>
              <a:rPr lang="pt-BR" sz="3200" dirty="0" smtClean="0"/>
              <a:t>Com as etapas anteriores concluídas, será possível restaurar no </a:t>
            </a:r>
            <a:r>
              <a:rPr lang="pt-BR" sz="3200" dirty="0" err="1" smtClean="0"/>
              <a:t>Moodle</a:t>
            </a:r>
            <a:r>
              <a:rPr lang="pt-BR" sz="3200" dirty="0" smtClean="0"/>
              <a:t> os pacotes dos módulos dos cursos. Os módulos serão criados individualmente </a:t>
            </a:r>
            <a:r>
              <a:rPr lang="pt-BR" sz="3200" dirty="0"/>
              <a:t>no ambiente </a:t>
            </a:r>
            <a:r>
              <a:rPr lang="pt-BR" sz="3200" dirty="0" smtClean="0"/>
              <a:t>e serão disponibilizados no endereço:</a:t>
            </a:r>
            <a:br>
              <a:rPr lang="pt-BR" sz="3200" dirty="0" smtClean="0"/>
            </a:br>
            <a:r>
              <a:rPr lang="pt-BR" sz="3200" dirty="0" smtClean="0"/>
              <a:t>- </a:t>
            </a:r>
            <a:r>
              <a:rPr lang="pt-BR" sz="3200" b="1" dirty="0" smtClean="0">
                <a:solidFill>
                  <a:schemeClr val="tx2">
                    <a:lumMod val="75000"/>
                  </a:schemeClr>
                </a:solidFill>
              </a:rPr>
              <a:t>http://idiomas.ifsul.edu.br/backup-etec/Cursos</a:t>
            </a:r>
          </a:p>
          <a:p>
            <a:endParaRPr lang="pt-BR" sz="3200" dirty="0"/>
          </a:p>
          <a:p>
            <a:r>
              <a:rPr lang="pt-BR" sz="3200" dirty="0" smtClean="0"/>
              <a:t>A seguir, mostraremos como é realizada a restauração desses pacotes no </a:t>
            </a:r>
            <a:r>
              <a:rPr lang="pt-BR" sz="3200" dirty="0" err="1" smtClean="0"/>
              <a:t>Moodle</a:t>
            </a:r>
            <a:r>
              <a:rPr lang="pt-BR" sz="3200" dirty="0" smtClean="0"/>
              <a:t>.</a:t>
            </a:r>
          </a:p>
          <a:p>
            <a:endParaRPr lang="pt-BR" sz="3200" dirty="0"/>
          </a:p>
          <a:p>
            <a:endParaRPr lang="pt-BR" sz="3200" dirty="0" smtClean="0"/>
          </a:p>
          <a:p>
            <a:endParaRPr lang="pt-BR" sz="3200" dirty="0"/>
          </a:p>
          <a:p>
            <a:endParaRPr lang="pt-BR" sz="3200" dirty="0" smtClean="0"/>
          </a:p>
          <a:p>
            <a:endParaRPr lang="pt-BR" sz="3200" dirty="0"/>
          </a:p>
          <a:p>
            <a:r>
              <a:rPr lang="pt-BR" sz="3200" dirty="0"/>
              <a:t/>
            </a:r>
            <a:br>
              <a:rPr lang="pt-BR" sz="3200" dirty="0"/>
            </a:br>
            <a:r>
              <a:rPr lang="pt-BR" sz="3200" dirty="0">
                <a:latin typeface="Helvetica Neue"/>
              </a:rPr>
              <a:t/>
            </a:r>
            <a:br>
              <a:rPr lang="pt-BR" sz="3200" dirty="0">
                <a:latin typeface="Helvetica Neue"/>
              </a:rPr>
            </a:br>
            <a:endParaRPr lang="en-US" sz="3200" dirty="0">
              <a:latin typeface="Helvetica Neue"/>
              <a:cs typeface="Helvetica Neue"/>
            </a:endParaRPr>
          </a:p>
        </p:txBody>
      </p:sp>
      <p:sp>
        <p:nvSpPr>
          <p:cNvPr id="6" name="Title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914400" y="626071"/>
            <a:ext cx="1645920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 rIns="182880" bIns="91440" anchor="ctr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pt-BR" sz="5400" b="1" dirty="0">
                <a:solidFill>
                  <a:schemeClr val="tx2">
                    <a:lumMod val="75000"/>
                  </a:schemeClr>
                </a:solidFill>
              </a:rPr>
              <a:t>(3) </a:t>
            </a:r>
            <a:r>
              <a:rPr lang="pt-BR" sz="5400" dirty="0" smtClean="0"/>
              <a:t>Restauração </a:t>
            </a:r>
            <a:r>
              <a:rPr lang="pt-BR" sz="5400" dirty="0"/>
              <a:t>no </a:t>
            </a:r>
            <a:r>
              <a:rPr lang="pt-BR" sz="5400" dirty="0" err="1"/>
              <a:t>Moodle</a:t>
            </a:r>
            <a:r>
              <a:rPr lang="pt-BR" sz="5400" dirty="0"/>
              <a:t> dos pacotes referentes aos módulos do </a:t>
            </a:r>
            <a:r>
              <a:rPr lang="pt-BR" sz="5400" dirty="0" err="1"/>
              <a:t>e-Tec</a:t>
            </a:r>
            <a:r>
              <a:rPr lang="pt-BR" sz="5400" dirty="0"/>
              <a:t> Idiomas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857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914400" y="626071"/>
            <a:ext cx="1645920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 rIns="182880" bIns="91440" anchor="ctr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pt-BR" sz="5400" b="1" dirty="0">
                <a:solidFill>
                  <a:schemeClr val="tx2">
                    <a:lumMod val="75000"/>
                  </a:schemeClr>
                </a:solidFill>
              </a:rPr>
              <a:t>(3) </a:t>
            </a:r>
            <a:r>
              <a:rPr lang="pt-BR" sz="5400" dirty="0" smtClean="0"/>
              <a:t>Restauração </a:t>
            </a:r>
            <a:r>
              <a:rPr lang="pt-BR" sz="5400" dirty="0"/>
              <a:t>no </a:t>
            </a:r>
            <a:r>
              <a:rPr lang="pt-BR" sz="5400" dirty="0" err="1"/>
              <a:t>Moodle</a:t>
            </a:r>
            <a:r>
              <a:rPr lang="pt-BR" sz="5400" dirty="0"/>
              <a:t> dos pacotes referentes aos módulos do </a:t>
            </a:r>
            <a:r>
              <a:rPr lang="pt-BR" sz="5400" dirty="0" err="1"/>
              <a:t>e-Tec</a:t>
            </a:r>
            <a:r>
              <a:rPr lang="pt-BR" sz="5400" dirty="0"/>
              <a:t> Idiomas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883879" y="2934931"/>
            <a:ext cx="10489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(1)</a:t>
            </a:r>
            <a:r>
              <a:rPr lang="pt-BR" sz="2400" dirty="0" smtClean="0"/>
              <a:t> No menu inferior na parte esquerda, selecione a opção </a:t>
            </a: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Restaurar.</a:t>
            </a:r>
            <a:endParaRPr lang="pt-BR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3"/>
          <a:srcRect l="611" t="11806" r="71083" b="5555"/>
          <a:stretch/>
        </p:blipFill>
        <p:spPr>
          <a:xfrm>
            <a:off x="990600" y="3061930"/>
            <a:ext cx="5082721" cy="834267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cxnSp>
        <p:nvCxnSpPr>
          <p:cNvPr id="12" name="Conector de seta reta 11"/>
          <p:cNvCxnSpPr>
            <a:stCxn id="4" idx="1"/>
          </p:cNvCxnSpPr>
          <p:nvPr/>
        </p:nvCxnSpPr>
        <p:spPr>
          <a:xfrm flipH="1">
            <a:off x="2768601" y="3165764"/>
            <a:ext cx="4115278" cy="63592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4"/>
          <a:srcRect l="18372" t="23802" r="864" b="17720"/>
          <a:stretch/>
        </p:blipFill>
        <p:spPr>
          <a:xfrm>
            <a:off x="7832786" y="4227547"/>
            <a:ext cx="8490948" cy="34566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7" name="CaixaDeTexto 16"/>
          <p:cNvSpPr txBox="1"/>
          <p:nvPr/>
        </p:nvSpPr>
        <p:spPr>
          <a:xfrm>
            <a:off x="6918385" y="3690968"/>
            <a:ext cx="10231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(2)</a:t>
            </a:r>
            <a:r>
              <a:rPr lang="pt-BR" sz="2400" dirty="0" smtClean="0"/>
              <a:t> Após, escolha um arquivo que deseja importar e clique em </a:t>
            </a: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Restaurar.</a:t>
            </a:r>
            <a:endParaRPr lang="pt-BR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9" name="Conector de seta reta 18"/>
          <p:cNvCxnSpPr/>
          <p:nvPr/>
        </p:nvCxnSpPr>
        <p:spPr>
          <a:xfrm>
            <a:off x="10437962" y="4152633"/>
            <a:ext cx="966159" cy="9245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 flipH="1">
            <a:off x="11599333" y="4152633"/>
            <a:ext cx="4411293" cy="27053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7036278" y="8445012"/>
            <a:ext cx="108721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(3)</a:t>
            </a:r>
            <a:r>
              <a:rPr lang="pt-BR" sz="2400" dirty="0" smtClean="0"/>
              <a:t> Logo, vá em </a:t>
            </a: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Enviar um arquivo</a:t>
            </a:r>
            <a:r>
              <a:rPr lang="pt-BR" sz="2400" b="1" dirty="0" smtClean="0"/>
              <a:t>, </a:t>
            </a:r>
            <a:r>
              <a:rPr lang="pt-BR" sz="2400" dirty="0"/>
              <a:t> </a:t>
            </a:r>
            <a:r>
              <a:rPr lang="pt-BR" sz="2400" dirty="0" smtClean="0"/>
              <a:t>escolha o arquivo para anexar, e em seguida </a:t>
            </a: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Enviar este arquivo.</a:t>
            </a:r>
            <a:endParaRPr lang="pt-BR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771" y="9397707"/>
            <a:ext cx="6695595" cy="3279475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9" name="Conector de seta reta 28"/>
          <p:cNvCxnSpPr/>
          <p:nvPr/>
        </p:nvCxnSpPr>
        <p:spPr>
          <a:xfrm>
            <a:off x="10921041" y="9144000"/>
            <a:ext cx="899545" cy="2794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9" name="Conector de seta reta 1028"/>
          <p:cNvCxnSpPr/>
          <p:nvPr/>
        </p:nvCxnSpPr>
        <p:spPr>
          <a:xfrm flipH="1">
            <a:off x="12472357" y="8860510"/>
            <a:ext cx="3038576" cy="14518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5" name="Conector de seta reta 1034"/>
          <p:cNvCxnSpPr/>
          <p:nvPr/>
        </p:nvCxnSpPr>
        <p:spPr>
          <a:xfrm flipH="1">
            <a:off x="8890000" y="8860510"/>
            <a:ext cx="372533" cy="8676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24467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776" y="2837221"/>
            <a:ext cx="5748986" cy="2927398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128183" y="3405090"/>
            <a:ext cx="15608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(4) </a:t>
            </a:r>
            <a:r>
              <a:rPr lang="pt-BR" sz="2400" dirty="0" smtClean="0"/>
              <a:t>Clique em </a:t>
            </a: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Restaurar</a:t>
            </a:r>
            <a:endParaRPr lang="pt-BR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7" name="Conector de seta reta 6"/>
          <p:cNvCxnSpPr/>
          <p:nvPr/>
        </p:nvCxnSpPr>
        <p:spPr>
          <a:xfrm>
            <a:off x="4675517" y="3627428"/>
            <a:ext cx="3536830" cy="18072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1128184" y="6241461"/>
            <a:ext cx="16435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(5) </a:t>
            </a:r>
            <a:r>
              <a:rPr lang="pt-BR" sz="2400" dirty="0" smtClean="0"/>
              <a:t>Na próxima tela, serão exibidos os detalhes do backup, vá até o final da página e clique em </a:t>
            </a: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Continuar.</a:t>
            </a:r>
            <a:endParaRPr lang="pt-BR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128184" y="7639768"/>
            <a:ext cx="63077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(6) </a:t>
            </a:r>
            <a:r>
              <a:rPr lang="pt-BR" sz="2400" dirty="0" smtClean="0"/>
              <a:t>Em </a:t>
            </a: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Restaurar com um novo cursos</a:t>
            </a:r>
            <a:r>
              <a:rPr lang="pt-BR" sz="2400" dirty="0" smtClean="0"/>
              <a:t>, selecione </a:t>
            </a: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Restaurar como um novo curso</a:t>
            </a:r>
            <a:r>
              <a:rPr lang="pt-BR" sz="2400" dirty="0" smtClean="0"/>
              <a:t>, marque a opção </a:t>
            </a: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Miscelânea</a:t>
            </a:r>
            <a:r>
              <a:rPr lang="pt-BR" sz="2400" dirty="0" smtClean="0"/>
              <a:t>, e clique em </a:t>
            </a: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Continuar</a:t>
            </a:r>
            <a:r>
              <a:rPr lang="pt-BR" sz="2400" b="1" dirty="0" smtClean="0"/>
              <a:t>.</a:t>
            </a:r>
            <a:endParaRPr lang="pt-BR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866" y="7113591"/>
            <a:ext cx="7711696" cy="5302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Conector de seta reta 12"/>
          <p:cNvCxnSpPr/>
          <p:nvPr/>
        </p:nvCxnSpPr>
        <p:spPr>
          <a:xfrm>
            <a:off x="6728604" y="7867291"/>
            <a:ext cx="3157268" cy="4686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tângulo 13"/>
          <p:cNvSpPr/>
          <p:nvPr/>
        </p:nvSpPr>
        <p:spPr>
          <a:xfrm>
            <a:off x="9885872" y="8212347"/>
            <a:ext cx="5193102" cy="23636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0" name="Conector de seta reta 19"/>
          <p:cNvCxnSpPr/>
          <p:nvPr/>
        </p:nvCxnSpPr>
        <p:spPr>
          <a:xfrm>
            <a:off x="7240772" y="8335926"/>
            <a:ext cx="2806995" cy="5422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/>
          <p:nvPr/>
        </p:nvCxnSpPr>
        <p:spPr>
          <a:xfrm>
            <a:off x="4848045" y="8764438"/>
            <a:ext cx="6711351" cy="8108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/>
          <p:cNvCxnSpPr/>
          <p:nvPr/>
        </p:nvCxnSpPr>
        <p:spPr>
          <a:xfrm>
            <a:off x="2070340" y="9169879"/>
            <a:ext cx="9489056" cy="11300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5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 rIns="182880" bIns="91440" anchor="ctr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pt-BR" sz="5400" b="1" dirty="0">
                <a:solidFill>
                  <a:schemeClr val="tx2">
                    <a:lumMod val="75000"/>
                  </a:schemeClr>
                </a:solidFill>
              </a:rPr>
              <a:t>(3) </a:t>
            </a:r>
            <a:r>
              <a:rPr lang="pt-BR" sz="5400" dirty="0" smtClean="0"/>
              <a:t>Restauração </a:t>
            </a:r>
            <a:r>
              <a:rPr lang="pt-BR" sz="5400" dirty="0"/>
              <a:t>no </a:t>
            </a:r>
            <a:r>
              <a:rPr lang="pt-BR" sz="5400" dirty="0" err="1"/>
              <a:t>Moodle</a:t>
            </a:r>
            <a:r>
              <a:rPr lang="pt-BR" sz="5400" dirty="0"/>
              <a:t> dos pacotes referentes aos módulos do </a:t>
            </a:r>
            <a:r>
              <a:rPr lang="pt-BR" sz="5400" dirty="0" err="1"/>
              <a:t>e-Tec</a:t>
            </a:r>
            <a:r>
              <a:rPr lang="pt-BR" sz="5400" dirty="0"/>
              <a:t> Idiomas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497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914400" y="3001833"/>
            <a:ext cx="49405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(7) </a:t>
            </a:r>
            <a:r>
              <a:rPr lang="pt-BR" sz="2400" dirty="0" smtClean="0"/>
              <a:t>Desmarque a </a:t>
            </a: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</a:rPr>
              <a:t>opção </a:t>
            </a: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Incluir os usuários inscritos</a:t>
            </a:r>
            <a:r>
              <a:rPr lang="pt-BR" sz="2400" dirty="0" smtClean="0"/>
              <a:t>, se o mesmo estiver selecionada, e clique em </a:t>
            </a: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Próximo</a:t>
            </a: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pt-BR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148" y="5050189"/>
            <a:ext cx="4049707" cy="6343526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7" name="Conector de seta reta 26"/>
          <p:cNvCxnSpPr/>
          <p:nvPr/>
        </p:nvCxnSpPr>
        <p:spPr>
          <a:xfrm>
            <a:off x="2685143" y="3786663"/>
            <a:ext cx="1320800" cy="20625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CaixaDeTexto 34"/>
          <p:cNvSpPr txBox="1"/>
          <p:nvPr/>
        </p:nvSpPr>
        <p:spPr>
          <a:xfrm>
            <a:off x="6596741" y="3020980"/>
            <a:ext cx="10515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(8) </a:t>
            </a:r>
            <a:r>
              <a:rPr lang="pt-BR" sz="2400" dirty="0" smtClean="0"/>
              <a:t>Nesta tela, observe as informações, vá até o final da página e clique em </a:t>
            </a: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Próximo.</a:t>
            </a:r>
            <a:endParaRPr lang="pt-BR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014" y="3838391"/>
            <a:ext cx="6753225" cy="600075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1" name="Conector de seta reta 30"/>
          <p:cNvCxnSpPr/>
          <p:nvPr/>
        </p:nvCxnSpPr>
        <p:spPr>
          <a:xfrm>
            <a:off x="8098971" y="3436479"/>
            <a:ext cx="3933372" cy="5404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CaixaDeTexto 38"/>
          <p:cNvSpPr txBox="1"/>
          <p:nvPr/>
        </p:nvSpPr>
        <p:spPr>
          <a:xfrm>
            <a:off x="6596741" y="5249332"/>
            <a:ext cx="11197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(9)</a:t>
            </a:r>
            <a:r>
              <a:rPr lang="pt-BR" sz="2400" dirty="0" smtClean="0"/>
              <a:t> No item </a:t>
            </a: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5. Revisar</a:t>
            </a:r>
            <a:r>
              <a:rPr lang="pt-BR" sz="2400" dirty="0" smtClean="0"/>
              <a:t>,  é exibido um relatório de tudo que foi selecionado anteriormente. Vá até o final da página e clique em </a:t>
            </a: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Executar a restauração.</a:t>
            </a:r>
            <a:endParaRPr lang="pt-BR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739" y="8724598"/>
            <a:ext cx="7627259" cy="3096626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6" name="CaixaDeTexto 45"/>
          <p:cNvSpPr txBox="1"/>
          <p:nvPr/>
        </p:nvSpPr>
        <p:spPr>
          <a:xfrm>
            <a:off x="6596739" y="6902307"/>
            <a:ext cx="111977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10) </a:t>
            </a:r>
            <a:r>
              <a:rPr lang="pt-BR" sz="2400" dirty="0" smtClean="0"/>
              <a:t>É recomendado que seja feita a importação no </a:t>
            </a:r>
            <a:r>
              <a:rPr lang="pt-BR" sz="2400" dirty="0" err="1" smtClean="0"/>
              <a:t>Moodle</a:t>
            </a:r>
            <a:r>
              <a:rPr lang="pt-BR" sz="2400" dirty="0" smtClean="0"/>
              <a:t> na versão 2.6. Se a importação for feita em versão anterior, será exibida a mensagem </a:t>
            </a:r>
            <a:r>
              <a:rPr lang="pt-BR" sz="2400" dirty="0"/>
              <a:t>de </a:t>
            </a:r>
            <a:r>
              <a:rPr lang="pt-BR" sz="2400" dirty="0" smtClean="0"/>
              <a:t>que a compatibilidade </a:t>
            </a:r>
            <a:r>
              <a:rPr lang="pt-BR" sz="2400" dirty="0"/>
              <a:t>retroativa não pode ser garantida. </a:t>
            </a:r>
            <a:r>
              <a:rPr lang="pt-BR" sz="2400" dirty="0" smtClean="0"/>
              <a:t>Existe a possibilidade que </a:t>
            </a:r>
            <a:r>
              <a:rPr lang="pt-BR" sz="2400" dirty="0"/>
              <a:t>ocorram conflitos e </a:t>
            </a:r>
            <a:r>
              <a:rPr lang="pt-BR" sz="2400" dirty="0" smtClean="0"/>
              <a:t>inconsistências. Clique em </a:t>
            </a: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Continuar</a:t>
            </a: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pt-BR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7" name="CaixaDeTexto 46"/>
          <p:cNvSpPr txBox="1"/>
          <p:nvPr/>
        </p:nvSpPr>
        <p:spPr>
          <a:xfrm>
            <a:off x="14474374" y="9270610"/>
            <a:ext cx="28992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OBS: Somente na versão do </a:t>
            </a:r>
            <a:r>
              <a:rPr lang="pt-BR" sz="2000" dirty="0" err="1" smtClean="0">
                <a:solidFill>
                  <a:srgbClr val="FF0000"/>
                </a:solidFill>
              </a:rPr>
              <a:t>Moodle</a:t>
            </a:r>
            <a:r>
              <a:rPr lang="pt-BR" sz="2000" dirty="0" smtClean="0">
                <a:solidFill>
                  <a:srgbClr val="FF0000"/>
                </a:solidFill>
              </a:rPr>
              <a:t> 2.3 o processo não pode ser concluído</a:t>
            </a:r>
            <a:r>
              <a:rPr lang="pt-BR" sz="2000" dirty="0" smtClean="0"/>
              <a:t>. Nas Versões acima da 2.3, apesar da mensagem, o procedimento foi realizado com sucesso.</a:t>
            </a:r>
            <a:endParaRPr lang="pt-BR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38" name="Conector de seta reta 37"/>
          <p:cNvCxnSpPr/>
          <p:nvPr/>
        </p:nvCxnSpPr>
        <p:spPr>
          <a:xfrm flipH="1">
            <a:off x="7518400" y="8471967"/>
            <a:ext cx="6079067" cy="2687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914400" y="1041400"/>
            <a:ext cx="16459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 rIns="182880" bIns="91440" anchor="ctr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pt-BR" sz="5400" b="1" dirty="0">
                <a:solidFill>
                  <a:schemeClr val="tx2">
                    <a:lumMod val="75000"/>
                  </a:schemeClr>
                </a:solidFill>
              </a:rPr>
              <a:t>(3) </a:t>
            </a:r>
            <a:r>
              <a:rPr lang="pt-BR" sz="5400" dirty="0" smtClean="0"/>
              <a:t>Restauração </a:t>
            </a:r>
            <a:r>
              <a:rPr lang="pt-BR" sz="5400" dirty="0"/>
              <a:t>no </a:t>
            </a:r>
            <a:r>
              <a:rPr lang="pt-BR" sz="5400" dirty="0" err="1"/>
              <a:t>Moodle</a:t>
            </a:r>
            <a:r>
              <a:rPr lang="pt-BR" sz="5400" dirty="0"/>
              <a:t> dos pacotes referentes aos módulos do </a:t>
            </a:r>
            <a:r>
              <a:rPr lang="pt-BR" sz="5400" dirty="0" err="1"/>
              <a:t>e-Tec</a:t>
            </a:r>
            <a:r>
              <a:rPr lang="pt-BR" sz="5400" dirty="0"/>
              <a:t> Idiomas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396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"/>
          <p:cNvSpPr txBox="1"/>
          <p:nvPr/>
        </p:nvSpPr>
        <p:spPr>
          <a:xfrm>
            <a:off x="914400" y="1393987"/>
            <a:ext cx="17221200" cy="5601533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r>
              <a:rPr lang="pt-BR" sz="2400" dirty="0" smtClean="0"/>
              <a:t>Após a restauração dos pacotes dos módulos será necessário rodar o comando </a:t>
            </a:r>
            <a:r>
              <a:rPr lang="pt-BR" sz="2400" b="1" dirty="0" err="1" smtClean="0">
                <a:solidFill>
                  <a:schemeClr val="accent6">
                    <a:lumMod val="75000"/>
                  </a:schemeClr>
                </a:solidFill>
              </a:rPr>
              <a:t>Replace</a:t>
            </a:r>
            <a:r>
              <a:rPr lang="pt-BR" sz="2400" dirty="0" smtClean="0"/>
              <a:t>, para que o endereços </a:t>
            </a:r>
            <a:r>
              <a:rPr lang="pt-BR" sz="2400" dirty="0" err="1" smtClean="0"/>
              <a:t>URLs</a:t>
            </a:r>
            <a:r>
              <a:rPr lang="pt-BR" sz="2400" dirty="0" smtClean="0"/>
              <a:t> dos Conteúdos (contendo as atividades, mídias, episódios e </a:t>
            </a:r>
            <a:r>
              <a:rPr lang="pt-BR" sz="2400" dirty="0" err="1" smtClean="0"/>
              <a:t>pdfs</a:t>
            </a:r>
            <a:r>
              <a:rPr lang="pt-BR" sz="2400" dirty="0" smtClean="0"/>
              <a:t>) sejam trocados para as </a:t>
            </a:r>
            <a:r>
              <a:rPr lang="pt-BR" sz="2400" dirty="0" err="1" smtClean="0"/>
              <a:t>URLs</a:t>
            </a:r>
            <a:r>
              <a:rPr lang="pt-BR" sz="2400" dirty="0" smtClean="0"/>
              <a:t> do servidor local da instituição.</a:t>
            </a:r>
          </a:p>
          <a:p>
            <a:endParaRPr lang="pt-BR" sz="2400" dirty="0"/>
          </a:p>
          <a:p>
            <a:r>
              <a:rPr lang="pt-BR" sz="2400" b="1" dirty="0" err="1" smtClean="0">
                <a:solidFill>
                  <a:schemeClr val="accent6">
                    <a:lumMod val="75000"/>
                  </a:schemeClr>
                </a:solidFill>
              </a:rPr>
              <a:t>Logado</a:t>
            </a: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</a:rPr>
              <a:t>como administrador</a:t>
            </a:r>
            <a:r>
              <a:rPr lang="pt-BR" sz="2400" dirty="0"/>
              <a:t>, acesse </a:t>
            </a:r>
            <a:r>
              <a:rPr lang="pt-BR" sz="2400" dirty="0" smtClean="0"/>
              <a:t>http://(endereço do </a:t>
            </a:r>
            <a:r>
              <a:rPr lang="pt-BR" sz="2400" dirty="0" err="1" smtClean="0"/>
              <a:t>Moodle</a:t>
            </a:r>
            <a:r>
              <a:rPr lang="pt-BR" sz="2400" dirty="0" smtClean="0"/>
              <a:t> da instituição</a:t>
            </a: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)/</a:t>
            </a:r>
            <a:r>
              <a:rPr lang="pt-BR" sz="2400" b="1" dirty="0" err="1" smtClean="0">
                <a:solidFill>
                  <a:schemeClr val="accent6">
                    <a:lumMod val="75000"/>
                  </a:schemeClr>
                </a:solidFill>
              </a:rPr>
              <a:t>admin</a:t>
            </a: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/tool/</a:t>
            </a:r>
            <a:r>
              <a:rPr lang="pt-BR" sz="2400" b="1" dirty="0" err="1" smtClean="0">
                <a:solidFill>
                  <a:schemeClr val="accent6">
                    <a:lumMod val="75000"/>
                  </a:schemeClr>
                </a:solidFill>
              </a:rPr>
              <a:t>replace</a:t>
            </a: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</a:rPr>
              <a:t>/</a:t>
            </a:r>
            <a:endParaRPr lang="pt-BR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pt-BR" sz="3200" dirty="0"/>
          </a:p>
          <a:p>
            <a:endParaRPr lang="pt-BR" sz="3200" dirty="0" smtClean="0"/>
          </a:p>
          <a:p>
            <a:endParaRPr lang="pt-BR" sz="3200" dirty="0"/>
          </a:p>
          <a:p>
            <a:endParaRPr lang="pt-BR" sz="3200" dirty="0" smtClean="0"/>
          </a:p>
          <a:p>
            <a:endParaRPr lang="pt-BR" sz="3200" dirty="0"/>
          </a:p>
          <a:p>
            <a:r>
              <a:rPr lang="pt-BR" sz="3200" dirty="0"/>
              <a:t/>
            </a:r>
            <a:br>
              <a:rPr lang="pt-BR" sz="3200" dirty="0"/>
            </a:br>
            <a:r>
              <a:rPr lang="pt-BR" sz="3200" dirty="0">
                <a:latin typeface="Helvetica Neue"/>
              </a:rPr>
              <a:t/>
            </a:r>
            <a:br>
              <a:rPr lang="pt-BR" sz="3200" dirty="0">
                <a:latin typeface="Helvetica Neue"/>
              </a:rPr>
            </a:br>
            <a:endParaRPr lang="en-US" sz="3200" dirty="0">
              <a:latin typeface="Helvetica Neue"/>
              <a:cs typeface="Helvetica Neue"/>
            </a:endParaRPr>
          </a:p>
        </p:txBody>
      </p:sp>
      <p:sp>
        <p:nvSpPr>
          <p:cNvPr id="11" name="TextBox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914400" y="127169"/>
            <a:ext cx="16459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 rIns="182880" bIns="91440" anchor="ctr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pt-BR" sz="5400" b="1" dirty="0">
                <a:solidFill>
                  <a:schemeClr val="accent6">
                    <a:lumMod val="75000"/>
                  </a:schemeClr>
                </a:solidFill>
              </a:rPr>
              <a:t>(4)</a:t>
            </a:r>
            <a:r>
              <a:rPr lang="pt-BR" sz="5400" dirty="0"/>
              <a:t> Rodar comando </a:t>
            </a:r>
            <a:r>
              <a:rPr lang="pt-BR" sz="5400" dirty="0" err="1"/>
              <a:t>Replace</a:t>
            </a:r>
            <a:endParaRPr lang="pt-BR" sz="54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0904" y="3868621"/>
            <a:ext cx="12281372" cy="8209079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0" y="5811722"/>
            <a:ext cx="5905500" cy="6955750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</a:rPr>
              <a:t>(4.1) </a:t>
            </a:r>
            <a:r>
              <a:rPr lang="pt-BR" sz="2000" dirty="0" smtClean="0"/>
              <a:t>Aqui coloque o endereço URL do conteúdo do CPTE - </a:t>
            </a:r>
            <a:r>
              <a:rPr lang="pt-BR" sz="2000" dirty="0" err="1" smtClean="0"/>
              <a:t>IFSul</a:t>
            </a:r>
            <a:r>
              <a:rPr lang="pt-BR" sz="2000" dirty="0" smtClean="0"/>
              <a:t> </a:t>
            </a:r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</a:rPr>
              <a:t>http://idiomas.ifsul.edu.br/conteudo/</a:t>
            </a:r>
          </a:p>
          <a:p>
            <a:endParaRPr lang="pt-BR" sz="2000" dirty="0" smtClean="0"/>
          </a:p>
          <a:p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</a:rPr>
              <a:t>4.2) </a:t>
            </a:r>
            <a:r>
              <a:rPr lang="pt-BR" sz="2000" dirty="0"/>
              <a:t>Aqui coloque o endereço </a:t>
            </a:r>
            <a:r>
              <a:rPr lang="pt-BR" sz="2000" dirty="0" smtClean="0"/>
              <a:t>URL de conteúdo da instituição (conforme configurado no item (2)</a:t>
            </a:r>
            <a:br>
              <a:rPr lang="pt-BR" sz="2000" dirty="0" smtClean="0"/>
            </a:br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</a:rPr>
              <a:t>http://(endereço do conteúdo da instituição)/</a:t>
            </a:r>
          </a:p>
          <a:p>
            <a:endParaRPr lang="pt-BR" sz="20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pt-BR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pt-BR" sz="20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pt-BR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pt-BR" sz="20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</a:rPr>
              <a:t>(obs.) </a:t>
            </a:r>
            <a:r>
              <a:rPr lang="pt-BR" sz="2000" dirty="0" smtClean="0"/>
              <a:t>Não esqueça da barra após as duas </a:t>
            </a:r>
            <a:r>
              <a:rPr lang="pt-BR" sz="2000" dirty="0" err="1" smtClean="0"/>
              <a:t>URLs</a:t>
            </a:r>
            <a:r>
              <a:rPr lang="pt-BR" sz="2000" dirty="0" smtClean="0"/>
              <a:t>.</a:t>
            </a:r>
          </a:p>
          <a:p>
            <a:endParaRPr lang="pt-BR" sz="2000" dirty="0">
              <a:latin typeface="Helvetica Neue"/>
              <a:cs typeface="Helvetica Neue"/>
            </a:endParaRPr>
          </a:p>
          <a:p>
            <a:endParaRPr lang="pt-BR" sz="2000" dirty="0" smtClean="0">
              <a:latin typeface="Helvetica Neue"/>
              <a:cs typeface="Helvetica Neue"/>
            </a:endParaRPr>
          </a:p>
          <a:p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</a:rPr>
              <a:t>4.3) </a:t>
            </a:r>
            <a:r>
              <a:rPr lang="pt-BR" sz="2000" dirty="0" smtClean="0"/>
              <a:t>Este processo pode demorar alguns minutos. Existe a possibilidade desse comando ter que ser repetido. Após concluído, os conteúdos dos cursos do </a:t>
            </a:r>
            <a:r>
              <a:rPr lang="pt-BR" sz="2000" dirty="0" err="1" smtClean="0"/>
              <a:t>Moodle</a:t>
            </a:r>
            <a:r>
              <a:rPr lang="pt-BR" sz="2000" dirty="0" smtClean="0"/>
              <a:t> farão link para o servidor da instituição, e não mais para o servidor do CPTE – </a:t>
            </a:r>
            <a:r>
              <a:rPr lang="pt-BR" sz="2000" dirty="0" err="1" smtClean="0"/>
              <a:t>IFSul</a:t>
            </a:r>
            <a:r>
              <a:rPr lang="pt-BR" sz="2000" dirty="0" smtClean="0"/>
              <a:t>.</a:t>
            </a:r>
            <a:endParaRPr lang="en-US" sz="3200" dirty="0">
              <a:latin typeface="Helvetica Neue"/>
              <a:cs typeface="Helvetica Neue"/>
            </a:endParaRPr>
          </a:p>
        </p:txBody>
      </p:sp>
      <p:sp>
        <p:nvSpPr>
          <p:cNvPr id="3" name="Seta em curva para baixo 2"/>
          <p:cNvSpPr/>
          <p:nvPr/>
        </p:nvSpPr>
        <p:spPr>
          <a:xfrm rot="923533">
            <a:off x="4284786" y="4790613"/>
            <a:ext cx="8541852" cy="2192294"/>
          </a:xfrm>
          <a:prstGeom prst="curvedDownArrow">
            <a:avLst>
              <a:gd name="adj1" fmla="val 11902"/>
              <a:gd name="adj2" fmla="val 34381"/>
              <a:gd name="adj3" fmla="val 1564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Seta em curva para baixo 6"/>
          <p:cNvSpPr/>
          <p:nvPr/>
        </p:nvSpPr>
        <p:spPr>
          <a:xfrm rot="402231" flipV="1">
            <a:off x="4235303" y="8599946"/>
            <a:ext cx="8881867" cy="2279435"/>
          </a:xfrm>
          <a:prstGeom prst="curvedDownArrow">
            <a:avLst>
              <a:gd name="adj1" fmla="val 11902"/>
              <a:gd name="adj2" fmla="val 34381"/>
              <a:gd name="adj3" fmla="val 1564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205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"/>
          <p:cNvSpPr txBox="1"/>
          <p:nvPr/>
        </p:nvSpPr>
        <p:spPr>
          <a:xfrm>
            <a:off x="1708483" y="3394237"/>
            <a:ext cx="15275649" cy="10525958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r>
              <a:rPr lang="pt-BR" sz="3200" dirty="0" smtClean="0"/>
              <a:t>A versão de instalação do ambiente virtual </a:t>
            </a:r>
            <a:r>
              <a:rPr lang="pt-BR" sz="3200" dirty="0" err="1" smtClean="0"/>
              <a:t>Moodle</a:t>
            </a:r>
            <a:r>
              <a:rPr lang="pt-BR" sz="3200" dirty="0" smtClean="0"/>
              <a:t> recomendada para rodar os pacotes dos cursos do </a:t>
            </a:r>
            <a:r>
              <a:rPr lang="pt-BR" sz="3200" dirty="0" err="1" smtClean="0"/>
              <a:t>e-Tec</a:t>
            </a:r>
            <a:r>
              <a:rPr lang="pt-BR" sz="3200" dirty="0" smtClean="0"/>
              <a:t> Idiomas Sem Fronteiras é a versão 2.6. Entretanto, em termos de compatibilidade com as versões anteriores, realizamos testes que demonstraram a compatibilidade com as versões 2.4, 2.5 e 2.7.</a:t>
            </a:r>
          </a:p>
          <a:p>
            <a:endParaRPr lang="pt-BR" sz="3200" dirty="0" smtClean="0"/>
          </a:p>
          <a:p>
            <a:r>
              <a:rPr lang="pt-BR" sz="3200" dirty="0" smtClean="0"/>
              <a:t>A seguir, disponibilizamos o </a:t>
            </a:r>
            <a:r>
              <a:rPr lang="pt-BR" sz="3200" b="1" dirty="0" smtClean="0">
                <a:solidFill>
                  <a:schemeClr val="accent2">
                    <a:lumMod val="75000"/>
                  </a:schemeClr>
                </a:solidFill>
              </a:rPr>
              <a:t>(1.1) Manual de Instalação do </a:t>
            </a:r>
            <a:r>
              <a:rPr lang="pt-BR" sz="3200" b="1" dirty="0" err="1" smtClean="0">
                <a:solidFill>
                  <a:schemeClr val="accent2">
                    <a:lumMod val="75000"/>
                  </a:schemeClr>
                </a:solidFill>
              </a:rPr>
              <a:t>Moodle</a:t>
            </a:r>
            <a:r>
              <a:rPr lang="pt-BR" sz="3200" dirty="0" smtClean="0"/>
              <a:t>. Este manual foi feito com base no próprio manual oficial da comunidade </a:t>
            </a:r>
            <a:r>
              <a:rPr lang="pt-BR" sz="3200" dirty="0" err="1" smtClean="0"/>
              <a:t>Moodle</a:t>
            </a:r>
            <a:r>
              <a:rPr lang="pt-BR" sz="3200" dirty="0" smtClean="0"/>
              <a:t> disponível no portal moodle.org.</a:t>
            </a:r>
          </a:p>
          <a:p>
            <a:endParaRPr lang="pt-BR" sz="3200" dirty="0"/>
          </a:p>
          <a:p>
            <a:r>
              <a:rPr lang="pt-BR" sz="3200" dirty="0" smtClean="0"/>
              <a:t>Além disso, para o funcionamento do </a:t>
            </a:r>
            <a:r>
              <a:rPr lang="pt-BR" sz="3200" dirty="0" err="1" smtClean="0"/>
              <a:t>plugin</a:t>
            </a:r>
            <a:r>
              <a:rPr lang="pt-BR" sz="3200" dirty="0" smtClean="0"/>
              <a:t> de gravação de áudio nas atividades propostas no </a:t>
            </a:r>
            <a:r>
              <a:rPr lang="pt-BR" sz="3200" dirty="0" err="1" smtClean="0"/>
              <a:t>Moodle</a:t>
            </a:r>
            <a:r>
              <a:rPr lang="pt-BR" sz="3200" dirty="0" smtClean="0"/>
              <a:t>, é necessária a instalação do </a:t>
            </a:r>
            <a:r>
              <a:rPr lang="pt-BR" sz="3200" dirty="0" err="1" smtClean="0"/>
              <a:t>plugin</a:t>
            </a:r>
            <a:r>
              <a:rPr lang="pt-BR" sz="3200" dirty="0" smtClean="0"/>
              <a:t> </a:t>
            </a:r>
            <a:r>
              <a:rPr lang="pt-BR" sz="3200" dirty="0" err="1" smtClean="0"/>
              <a:t>Poodll</a:t>
            </a:r>
            <a:r>
              <a:rPr lang="pt-BR" sz="3200" dirty="0" smtClean="0"/>
              <a:t>. Este manual está disponível no item </a:t>
            </a:r>
            <a:r>
              <a:rPr lang="pt-BR" sz="3200" b="1" dirty="0" smtClean="0">
                <a:solidFill>
                  <a:schemeClr val="accent2">
                    <a:lumMod val="75000"/>
                  </a:schemeClr>
                </a:solidFill>
              </a:rPr>
              <a:t>(1.2) </a:t>
            </a:r>
            <a:r>
              <a:rPr lang="pt-BR" sz="3200" b="1" dirty="0">
                <a:solidFill>
                  <a:schemeClr val="accent2">
                    <a:lumMod val="75000"/>
                  </a:schemeClr>
                </a:solidFill>
              </a:rPr>
              <a:t>Manual </a:t>
            </a:r>
            <a:r>
              <a:rPr lang="pt-BR" sz="3200" b="1" dirty="0" smtClean="0">
                <a:solidFill>
                  <a:schemeClr val="accent2">
                    <a:lumMod val="75000"/>
                  </a:schemeClr>
                </a:solidFill>
              </a:rPr>
              <a:t>de instalação do </a:t>
            </a:r>
            <a:r>
              <a:rPr lang="pt-BR" sz="3200" b="1" dirty="0" err="1" smtClean="0">
                <a:solidFill>
                  <a:schemeClr val="accent2">
                    <a:lumMod val="75000"/>
                  </a:schemeClr>
                </a:solidFill>
              </a:rPr>
              <a:t>plugin</a:t>
            </a:r>
            <a:r>
              <a:rPr lang="pt-BR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sz="3200" b="1" dirty="0" err="1" smtClean="0">
                <a:solidFill>
                  <a:schemeClr val="accent2">
                    <a:lumMod val="75000"/>
                  </a:schemeClr>
                </a:solidFill>
              </a:rPr>
              <a:t>Poodl</a:t>
            </a:r>
            <a:r>
              <a:rPr lang="pt-BR" sz="3200" dirty="0" smtClean="0"/>
              <a:t> deste documento.</a:t>
            </a:r>
          </a:p>
          <a:p>
            <a:endParaRPr lang="pt-BR" sz="3200" dirty="0"/>
          </a:p>
          <a:p>
            <a:endParaRPr lang="pt-BR" sz="3200" dirty="0" smtClean="0"/>
          </a:p>
          <a:p>
            <a:endParaRPr lang="pt-BR" sz="3200" dirty="0"/>
          </a:p>
          <a:p>
            <a:endParaRPr lang="pt-BR" sz="3200" dirty="0" smtClean="0"/>
          </a:p>
          <a:p>
            <a:endParaRPr lang="pt-BR" sz="3200" dirty="0"/>
          </a:p>
          <a:p>
            <a:r>
              <a:rPr lang="pt-BR" sz="3200" dirty="0"/>
              <a:t/>
            </a:r>
            <a:br>
              <a:rPr lang="pt-BR" sz="3200" dirty="0"/>
            </a:br>
            <a:r>
              <a:rPr lang="pt-BR" sz="3200" dirty="0">
                <a:latin typeface="Helvetica Neue"/>
              </a:rPr>
              <a:t/>
            </a:r>
            <a:br>
              <a:rPr lang="pt-BR" sz="3200" dirty="0">
                <a:latin typeface="Helvetica Neue"/>
              </a:rPr>
            </a:br>
            <a:endParaRPr lang="en-US" sz="3200" dirty="0">
              <a:latin typeface="Helvetica Neue"/>
              <a:cs typeface="Helvetica Neue"/>
            </a:endParaRPr>
          </a:p>
        </p:txBody>
      </p:sp>
      <p:sp>
        <p:nvSpPr>
          <p:cNvPr id="11" name="TextBox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914400" y="626071"/>
            <a:ext cx="1645920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 rIns="182880" bIns="91440" anchor="ctr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pt-BR" sz="5400" b="1" dirty="0">
                <a:solidFill>
                  <a:schemeClr val="accent2">
                    <a:lumMod val="75000"/>
                  </a:schemeClr>
                </a:solidFill>
                <a:latin typeface="Helvetica Neue"/>
              </a:rPr>
              <a:t>(1) </a:t>
            </a:r>
            <a:r>
              <a:rPr lang="pt-BR" sz="5400" dirty="0">
                <a:latin typeface="Helvetica Neue"/>
              </a:rPr>
              <a:t>Instalação do ambiente virtual </a:t>
            </a:r>
            <a:r>
              <a:rPr lang="pt-BR" sz="5400" dirty="0" err="1" smtClean="0">
                <a:latin typeface="Helvetica Neue"/>
              </a:rPr>
              <a:t>Moodle</a:t>
            </a:r>
            <a:r>
              <a:rPr lang="pt-BR" sz="5400" dirty="0" smtClean="0">
                <a:solidFill>
                  <a:schemeClr val="accent2">
                    <a:lumMod val="75000"/>
                  </a:schemeClr>
                </a:solidFill>
                <a:latin typeface="Helvetica Neue"/>
              </a:rPr>
              <a:t> </a:t>
            </a:r>
            <a:r>
              <a:rPr lang="pt-BR" sz="5400" dirty="0">
                <a:latin typeface="Helvetica Neue"/>
              </a:rPr>
              <a:t>com </a:t>
            </a:r>
            <a:r>
              <a:rPr lang="pt-BR" sz="5400" dirty="0" err="1">
                <a:latin typeface="Helvetica Neue"/>
              </a:rPr>
              <a:t>plugin</a:t>
            </a:r>
            <a:r>
              <a:rPr lang="pt-BR" sz="5400" dirty="0">
                <a:latin typeface="Helvetica Neue"/>
              </a:rPr>
              <a:t> de gravação de áudio </a:t>
            </a:r>
            <a:r>
              <a:rPr lang="pt-BR" sz="5400" dirty="0" err="1" smtClean="0">
                <a:latin typeface="Helvetica Neue"/>
              </a:rPr>
              <a:t>Poodl</a:t>
            </a:r>
            <a:endParaRPr lang="pt-BR" sz="5400" dirty="0">
              <a:latin typeface="Helvetica Neue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004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5"/>
          <p:cNvSpPr txBox="1">
            <a:spLocks noChangeArrowheads="1"/>
          </p:cNvSpPr>
          <p:nvPr/>
        </p:nvSpPr>
        <p:spPr bwMode="auto">
          <a:xfrm>
            <a:off x="2570163" y="8138791"/>
            <a:ext cx="15166975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 rIns="182880" bIns="91440" anchor="ctr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pt-BR" sz="2800" b="1" dirty="0">
                <a:solidFill>
                  <a:srgbClr val="4F6630"/>
                </a:solidFill>
                <a:latin typeface="Helvetica Neue"/>
              </a:rPr>
              <a:t>Criado </a:t>
            </a:r>
            <a:r>
              <a:rPr lang="pt-BR" sz="2800" b="1" dirty="0" smtClean="0">
                <a:solidFill>
                  <a:srgbClr val="4F6630"/>
                </a:solidFill>
                <a:latin typeface="Helvetica Neue"/>
              </a:rPr>
              <a:t>por:</a:t>
            </a:r>
          </a:p>
          <a:p>
            <a:pPr algn="r" eaLnBrk="1" hangingPunct="1"/>
            <a:r>
              <a:rPr lang="pt-BR" sz="2800" dirty="0" smtClean="0">
                <a:solidFill>
                  <a:srgbClr val="4F6630"/>
                </a:solidFill>
                <a:latin typeface="Helvetica Neue"/>
              </a:rPr>
              <a:t> Rafael Romano</a:t>
            </a:r>
          </a:p>
          <a:p>
            <a:pPr algn="r" eaLnBrk="1" hangingPunct="1"/>
            <a:r>
              <a:rPr lang="pt-BR" sz="2800" dirty="0" err="1" smtClean="0">
                <a:solidFill>
                  <a:srgbClr val="4F6630"/>
                </a:solidFill>
                <a:latin typeface="Helvetica Neue"/>
              </a:rPr>
              <a:t>Luis</a:t>
            </a:r>
            <a:r>
              <a:rPr lang="pt-BR" sz="2800" dirty="0" smtClean="0">
                <a:solidFill>
                  <a:srgbClr val="4F6630"/>
                </a:solidFill>
                <a:latin typeface="Helvetica Neue"/>
              </a:rPr>
              <a:t> Fernando Mendes</a:t>
            </a:r>
          </a:p>
          <a:p>
            <a:pPr algn="r" eaLnBrk="1" hangingPunct="1"/>
            <a:r>
              <a:rPr lang="pt-BR" sz="2800" dirty="0" smtClean="0">
                <a:solidFill>
                  <a:srgbClr val="4F6630"/>
                </a:solidFill>
                <a:latin typeface="Helvetica Neue"/>
              </a:rPr>
              <a:t>João </a:t>
            </a:r>
            <a:r>
              <a:rPr lang="pt-BR" sz="2800" dirty="0" err="1" smtClean="0">
                <a:solidFill>
                  <a:srgbClr val="4F6630"/>
                </a:solidFill>
                <a:latin typeface="Helvetica Neue"/>
              </a:rPr>
              <a:t>Eliézer</a:t>
            </a:r>
            <a:r>
              <a:rPr lang="pt-BR" sz="2800" dirty="0" smtClean="0">
                <a:solidFill>
                  <a:srgbClr val="4F6630"/>
                </a:solidFill>
                <a:latin typeface="Helvetica Neue"/>
              </a:rPr>
              <a:t> </a:t>
            </a:r>
            <a:r>
              <a:rPr lang="pt-BR" sz="2800" dirty="0" err="1" smtClean="0">
                <a:solidFill>
                  <a:srgbClr val="4F6630"/>
                </a:solidFill>
                <a:latin typeface="Helvetica Neue"/>
              </a:rPr>
              <a:t>Schaun</a:t>
            </a:r>
            <a:endParaRPr lang="pt-BR" sz="2800" dirty="0" smtClean="0">
              <a:solidFill>
                <a:srgbClr val="4F6630"/>
              </a:solidFill>
              <a:latin typeface="Helvetica Neue"/>
            </a:endParaRPr>
          </a:p>
          <a:p>
            <a:pPr algn="r" eaLnBrk="1" hangingPunct="1"/>
            <a:r>
              <a:rPr lang="pt-BR" sz="2800" b="1" dirty="0">
                <a:solidFill>
                  <a:srgbClr val="4F6630"/>
                </a:solidFill>
                <a:latin typeface="Helvetica Neue"/>
              </a:rPr>
              <a:t>Núcleo de Produção e Tecnologia Educacional - </a:t>
            </a:r>
            <a:r>
              <a:rPr lang="pt-BR" sz="2800" b="1" dirty="0" err="1">
                <a:solidFill>
                  <a:srgbClr val="4F6630"/>
                </a:solidFill>
                <a:latin typeface="Helvetica Neue"/>
              </a:rPr>
              <a:t>IFSul</a:t>
            </a:r>
            <a:r>
              <a:rPr lang="pt-BR" sz="2800" dirty="0">
                <a:solidFill>
                  <a:srgbClr val="4F6630"/>
                </a:solidFill>
                <a:latin typeface="Helvetica Neue"/>
              </a:rPr>
              <a:t> </a:t>
            </a:r>
            <a:r>
              <a:rPr lang="pt-BR" sz="2800" dirty="0" smtClean="0">
                <a:solidFill>
                  <a:srgbClr val="4F6630"/>
                </a:solidFill>
                <a:latin typeface="Helvetica Neue"/>
              </a:rPr>
              <a:t/>
            </a:r>
            <a:br>
              <a:rPr lang="pt-BR" sz="2800" dirty="0" smtClean="0">
                <a:solidFill>
                  <a:srgbClr val="4F6630"/>
                </a:solidFill>
                <a:latin typeface="Helvetica Neue"/>
              </a:rPr>
            </a:br>
            <a:r>
              <a:rPr lang="pt-BR" sz="2800" smtClean="0">
                <a:solidFill>
                  <a:srgbClr val="4F6630"/>
                </a:solidFill>
                <a:latin typeface="Helvetica Neue"/>
              </a:rPr>
              <a:t>Atualizado 05/05/2015</a:t>
            </a:r>
            <a:endParaRPr lang="pt-BR" sz="2800" dirty="0">
              <a:solidFill>
                <a:srgbClr val="4F6630"/>
              </a:solidFill>
              <a:latin typeface="Helvetica Neue"/>
            </a:endParaRPr>
          </a:p>
        </p:txBody>
      </p:sp>
      <p:sp>
        <p:nvSpPr>
          <p:cNvPr id="4100" name="TextBox 1"/>
          <p:cNvSpPr txBox="1">
            <a:spLocks noChangeArrowheads="1"/>
          </p:cNvSpPr>
          <p:nvPr/>
        </p:nvSpPr>
        <p:spPr bwMode="auto">
          <a:xfrm>
            <a:off x="3916363" y="2998788"/>
            <a:ext cx="184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dirty="0">
              <a:latin typeface="Helvetica Neue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589213" y="11101958"/>
            <a:ext cx="1516697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 rIns="182880" bIns="91440" anchor="ctr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pt-BR" sz="2800" b="1" dirty="0" smtClean="0">
                <a:solidFill>
                  <a:srgbClr val="4F6630"/>
                </a:solidFill>
                <a:latin typeface="Helvetica Neue"/>
              </a:rPr>
              <a:t>Contato: </a:t>
            </a:r>
            <a:r>
              <a:rPr lang="pt-BR" sz="2800" dirty="0" smtClean="0">
                <a:solidFill>
                  <a:srgbClr val="4F6630"/>
                </a:solidFill>
                <a:latin typeface="Helvetica Neue"/>
              </a:rPr>
              <a:t>npte.suporte@gmail.com</a:t>
            </a:r>
            <a:endParaRPr lang="pt-BR" sz="2800" dirty="0">
              <a:solidFill>
                <a:srgbClr val="4F6630"/>
              </a:solidFill>
              <a:latin typeface="Helvetica Neue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9960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"/>
          <p:cNvSpPr txBox="1"/>
          <p:nvPr/>
        </p:nvSpPr>
        <p:spPr>
          <a:xfrm>
            <a:off x="609600" y="2295688"/>
            <a:ext cx="8094133" cy="14188500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r>
              <a:rPr lang="pt-BR" sz="2000" b="1" dirty="0"/>
              <a:t>Símbolos utilizados:</a:t>
            </a:r>
            <a:endParaRPr lang="pt-BR" sz="2000" dirty="0"/>
          </a:p>
          <a:p>
            <a:r>
              <a:rPr lang="pt-BR" sz="2000" b="1" dirty="0"/>
              <a:t>$ </a:t>
            </a:r>
            <a:r>
              <a:rPr lang="pt-BR" sz="2000" dirty="0"/>
              <a:t>- </a:t>
            </a:r>
            <a:r>
              <a:rPr lang="pt-BR" sz="2000" dirty="0" err="1"/>
              <a:t>Prompt</a:t>
            </a:r>
            <a:r>
              <a:rPr lang="pt-BR" sz="2000" dirty="0"/>
              <a:t> de comando</a:t>
            </a:r>
          </a:p>
          <a:p>
            <a:r>
              <a:rPr lang="pt-BR" sz="2000" b="1" dirty="0"/>
              <a:t># </a:t>
            </a:r>
            <a:r>
              <a:rPr lang="pt-BR" sz="2000" dirty="0"/>
              <a:t>- </a:t>
            </a:r>
            <a:r>
              <a:rPr lang="pt-BR" sz="2000" dirty="0" err="1"/>
              <a:t>Prompt</a:t>
            </a:r>
            <a:r>
              <a:rPr lang="pt-BR" sz="2000" dirty="0"/>
              <a:t> da base de </a:t>
            </a:r>
            <a:r>
              <a:rPr lang="pt-BR" sz="2000" dirty="0" smtClean="0"/>
              <a:t>dados</a:t>
            </a:r>
          </a:p>
          <a:p>
            <a:endParaRPr lang="pt-BR" sz="3200" dirty="0"/>
          </a:p>
          <a:p>
            <a:r>
              <a:rPr lang="pt-BR" sz="1800" b="1" dirty="0" smtClean="0">
                <a:solidFill>
                  <a:schemeClr val="accent2">
                    <a:lumMod val="75000"/>
                  </a:schemeClr>
                </a:solidFill>
              </a:rPr>
              <a:t>(1.1.1) </a:t>
            </a:r>
            <a:r>
              <a:rPr lang="pt-BR" sz="1800" b="1" dirty="0" smtClean="0"/>
              <a:t>Requisitos </a:t>
            </a:r>
            <a:r>
              <a:rPr lang="pt-BR" sz="1800" b="1" dirty="0"/>
              <a:t>para instalação do </a:t>
            </a:r>
            <a:r>
              <a:rPr lang="pt-BR" sz="1800" b="1" dirty="0" err="1"/>
              <a:t>Moodle</a:t>
            </a:r>
            <a:r>
              <a:rPr lang="pt-BR" sz="1800" b="1" dirty="0"/>
              <a:t>.</a:t>
            </a:r>
            <a:endParaRPr lang="pt-BR" sz="1800" dirty="0"/>
          </a:p>
          <a:p>
            <a:r>
              <a:rPr lang="pt-BR" sz="1800" dirty="0"/>
              <a:t>Linux Atualizado </a:t>
            </a:r>
            <a:r>
              <a:rPr lang="pt-BR" sz="1800" dirty="0" smtClean="0"/>
              <a:t>(a versão </a:t>
            </a:r>
            <a:r>
              <a:rPr lang="pt-BR" sz="1800" dirty="0" err="1"/>
              <a:t>Ubuntu</a:t>
            </a:r>
            <a:r>
              <a:rPr lang="pt-BR" sz="1800" dirty="0"/>
              <a:t> 12.04 é </a:t>
            </a:r>
            <a:r>
              <a:rPr lang="pt-BR" sz="1800" dirty="0" smtClean="0"/>
              <a:t>a utilizada </a:t>
            </a:r>
            <a:r>
              <a:rPr lang="pt-BR" sz="1800" dirty="0"/>
              <a:t>em nossos servidores)</a:t>
            </a:r>
          </a:p>
          <a:p>
            <a:r>
              <a:rPr lang="pt-BR" sz="1800" dirty="0" smtClean="0"/>
              <a:t>- Pacotes</a:t>
            </a:r>
            <a:r>
              <a:rPr lang="pt-BR" sz="1800" dirty="0"/>
              <a:t>:</a:t>
            </a:r>
          </a:p>
          <a:p>
            <a:pPr lvl="1"/>
            <a:r>
              <a:rPr lang="pt-BR" sz="1800" dirty="0"/>
              <a:t>apache2 </a:t>
            </a:r>
          </a:p>
          <a:p>
            <a:pPr lvl="1"/>
            <a:r>
              <a:rPr lang="pt-BR" sz="1800" dirty="0"/>
              <a:t>libapache2-mod-php5</a:t>
            </a:r>
          </a:p>
          <a:p>
            <a:pPr lvl="1"/>
            <a:r>
              <a:rPr lang="pt-BR" sz="1800" dirty="0"/>
              <a:t>apache2.2-common</a:t>
            </a:r>
          </a:p>
          <a:p>
            <a:pPr lvl="1"/>
            <a:r>
              <a:rPr lang="pt-BR" sz="1800" dirty="0"/>
              <a:t>apache2-utils</a:t>
            </a:r>
          </a:p>
          <a:p>
            <a:pPr lvl="1"/>
            <a:r>
              <a:rPr lang="pt-BR" sz="1800" dirty="0" smtClean="0"/>
              <a:t>php5</a:t>
            </a:r>
          </a:p>
          <a:p>
            <a:pPr lvl="1"/>
            <a:r>
              <a:rPr lang="pt-BR" sz="1800" dirty="0" smtClean="0"/>
              <a:t>php5-curl</a:t>
            </a:r>
            <a:endParaRPr lang="pt-BR" sz="1800" dirty="0"/>
          </a:p>
          <a:p>
            <a:pPr lvl="1"/>
            <a:r>
              <a:rPr lang="pt-BR" sz="1800" dirty="0"/>
              <a:t>php5-common</a:t>
            </a:r>
          </a:p>
          <a:p>
            <a:pPr lvl="1"/>
            <a:r>
              <a:rPr lang="pt-BR" sz="1800" dirty="0"/>
              <a:t>php5-pgsql</a:t>
            </a:r>
          </a:p>
          <a:p>
            <a:pPr lvl="1"/>
            <a:r>
              <a:rPr lang="pt-BR" sz="1800" dirty="0"/>
              <a:t>php5-gd</a:t>
            </a:r>
          </a:p>
          <a:p>
            <a:pPr lvl="1"/>
            <a:r>
              <a:rPr lang="pt-BR" sz="1800" dirty="0"/>
              <a:t>php5-mcrypt</a:t>
            </a:r>
          </a:p>
          <a:p>
            <a:pPr lvl="1"/>
            <a:r>
              <a:rPr lang="pt-BR" sz="1800" dirty="0"/>
              <a:t>php5-cli</a:t>
            </a:r>
          </a:p>
          <a:p>
            <a:pPr lvl="1"/>
            <a:r>
              <a:rPr lang="pt-BR" sz="1800" dirty="0"/>
              <a:t>postgresql-9.1</a:t>
            </a:r>
          </a:p>
          <a:p>
            <a:pPr lvl="1"/>
            <a:r>
              <a:rPr lang="pt-BR" sz="1800" dirty="0" err="1"/>
              <a:t>postgresql</a:t>
            </a:r>
            <a:r>
              <a:rPr lang="pt-BR" sz="1800" dirty="0"/>
              <a:t>-</a:t>
            </a:r>
            <a:r>
              <a:rPr lang="pt-BR" sz="1800" dirty="0" err="1"/>
              <a:t>client</a:t>
            </a:r>
            <a:r>
              <a:rPr lang="pt-BR" sz="1800" dirty="0"/>
              <a:t>-common</a:t>
            </a:r>
          </a:p>
          <a:p>
            <a:pPr lvl="1"/>
            <a:r>
              <a:rPr lang="pt-BR" sz="1800" dirty="0" err="1"/>
              <a:t>proftpd</a:t>
            </a:r>
            <a:endParaRPr lang="pt-BR" sz="1800" dirty="0"/>
          </a:p>
          <a:p>
            <a:pPr lvl="1"/>
            <a:r>
              <a:rPr lang="pt-BR" sz="1800" dirty="0" err="1"/>
              <a:t>postfix</a:t>
            </a:r>
            <a:endParaRPr lang="pt-BR" sz="1800" dirty="0"/>
          </a:p>
          <a:p>
            <a:pPr lvl="1"/>
            <a:r>
              <a:rPr lang="pt-BR" sz="1800" dirty="0" err="1"/>
              <a:t>openssh</a:t>
            </a:r>
            <a:r>
              <a:rPr lang="pt-BR" sz="1800" dirty="0"/>
              <a:t>-server</a:t>
            </a:r>
          </a:p>
          <a:p>
            <a:pPr lvl="1"/>
            <a:r>
              <a:rPr lang="pt-BR" sz="1800" dirty="0"/>
              <a:t>vim</a:t>
            </a:r>
          </a:p>
          <a:p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 smtClean="0"/>
              <a:t>- moodle_2.6 (pode ser baixado no portal </a:t>
            </a:r>
            <a:r>
              <a:rPr lang="pt-BR" sz="1800" b="1" dirty="0" smtClean="0">
                <a:solidFill>
                  <a:schemeClr val="accent2">
                    <a:lumMod val="75000"/>
                  </a:schemeClr>
                </a:solidFill>
              </a:rPr>
              <a:t>moodle.org</a:t>
            </a:r>
            <a:r>
              <a:rPr lang="pt-BR" sz="1800" dirty="0" smtClean="0"/>
              <a:t>, mas recomendamos que utilizem o pacote disponibilizado pelo CPTE – </a:t>
            </a:r>
            <a:r>
              <a:rPr lang="pt-BR" sz="1800" dirty="0" err="1" smtClean="0"/>
              <a:t>IFSul</a:t>
            </a:r>
            <a:r>
              <a:rPr lang="pt-BR" sz="1800" dirty="0" smtClean="0"/>
              <a:t> no endereço </a:t>
            </a:r>
            <a:r>
              <a:rPr lang="pt-BR" sz="1800" b="1" dirty="0">
                <a:solidFill>
                  <a:schemeClr val="accent2">
                    <a:lumMod val="75000"/>
                  </a:schemeClr>
                </a:solidFill>
              </a:rPr>
              <a:t>http</a:t>
            </a:r>
            <a:r>
              <a:rPr lang="pt-BR" sz="1800" b="1" dirty="0" smtClean="0">
                <a:solidFill>
                  <a:schemeClr val="accent2">
                    <a:lumMod val="75000"/>
                  </a:schemeClr>
                </a:solidFill>
              </a:rPr>
              <a:t>://idiomas.ifsul.edu.br/backup-etec</a:t>
            </a:r>
            <a:r>
              <a:rPr lang="pt-BR" sz="1800" dirty="0" smtClean="0"/>
              <a:t>.</a:t>
            </a:r>
          </a:p>
          <a:p>
            <a:endParaRPr lang="pt-BR" sz="1800" dirty="0"/>
          </a:p>
          <a:p>
            <a:r>
              <a:rPr lang="pt-BR" sz="1800" b="1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pt-BR" sz="1800" b="1" dirty="0" smtClean="0">
                <a:solidFill>
                  <a:schemeClr val="accent2">
                    <a:lumMod val="75000"/>
                  </a:schemeClr>
                </a:solidFill>
              </a:rPr>
              <a:t>1.1.2) </a:t>
            </a:r>
            <a:r>
              <a:rPr lang="pt-BR" sz="1800" b="1" dirty="0" smtClean="0"/>
              <a:t>Criação do usuário </a:t>
            </a:r>
            <a:r>
              <a:rPr lang="pt-BR" sz="1800" b="1" dirty="0"/>
              <a:t>“</a:t>
            </a:r>
            <a:r>
              <a:rPr lang="pt-BR" sz="1800" b="1" dirty="0" err="1"/>
              <a:t>moodle_etec</a:t>
            </a:r>
            <a:r>
              <a:rPr lang="pt-BR" sz="1800" b="1" dirty="0" smtClean="0"/>
              <a:t>” no servidor Linux –</a:t>
            </a:r>
            <a:r>
              <a:rPr lang="pt-BR" sz="1800" dirty="0" smtClean="0"/>
              <a:t> criamos um usuário no sistema operacional para armazenar tanto o pacote do </a:t>
            </a:r>
            <a:r>
              <a:rPr lang="pt-BR" sz="1800" dirty="0" err="1" smtClean="0"/>
              <a:t>Moodle</a:t>
            </a:r>
            <a:r>
              <a:rPr lang="pt-BR" sz="1800" dirty="0" smtClean="0"/>
              <a:t> quanto os pacotes de conteúdo. Neste tutorial utilizamos a </a:t>
            </a:r>
            <a:r>
              <a:rPr lang="pt-BR" sz="1800" u="sng" dirty="0"/>
              <a:t>senha</a:t>
            </a:r>
            <a:r>
              <a:rPr lang="pt-BR" sz="1800" dirty="0"/>
              <a:t> </a:t>
            </a:r>
            <a:r>
              <a:rPr lang="pt-BR" sz="1800" dirty="0" err="1"/>
              <a:t>moodle@campus</a:t>
            </a:r>
            <a:endParaRPr lang="pt-BR" sz="1800" dirty="0"/>
          </a:p>
          <a:p>
            <a:r>
              <a:rPr lang="pt-BR" sz="1800" dirty="0" smtClean="0"/>
              <a:t>Comando de criação do usuário </a:t>
            </a:r>
            <a:r>
              <a:rPr lang="pt-BR" sz="1800" dirty="0"/>
              <a:t>(</a:t>
            </a:r>
            <a:r>
              <a:rPr lang="pt-BR" sz="1800" i="1" u="sng" dirty="0"/>
              <a:t>essa configuração tem que ser feita com o usuário root</a:t>
            </a:r>
            <a:r>
              <a:rPr lang="pt-BR" sz="1800" dirty="0"/>
              <a:t>):</a:t>
            </a:r>
          </a:p>
          <a:p>
            <a:r>
              <a:rPr lang="pt-BR" sz="1800" dirty="0"/>
              <a:t>$ </a:t>
            </a:r>
            <a:r>
              <a:rPr lang="pt-BR" sz="1800" dirty="0" err="1"/>
              <a:t>adduser</a:t>
            </a:r>
            <a:r>
              <a:rPr lang="pt-BR" sz="1800" dirty="0"/>
              <a:t> </a:t>
            </a:r>
            <a:r>
              <a:rPr lang="pt-BR" sz="1800" dirty="0" err="1"/>
              <a:t>moodle_etec</a:t>
            </a:r>
            <a:endParaRPr lang="pt-BR" sz="1800" dirty="0"/>
          </a:p>
          <a:p>
            <a:endParaRPr lang="pt-BR" sz="3200" dirty="0" smtClean="0"/>
          </a:p>
          <a:p>
            <a:endParaRPr lang="pt-BR" sz="3200" dirty="0"/>
          </a:p>
          <a:p>
            <a:endParaRPr lang="pt-BR" sz="3200" dirty="0" smtClean="0"/>
          </a:p>
          <a:p>
            <a:endParaRPr lang="pt-BR" sz="3200" dirty="0"/>
          </a:p>
          <a:p>
            <a:r>
              <a:rPr lang="pt-BR" sz="3200" dirty="0"/>
              <a:t/>
            </a:r>
            <a:br>
              <a:rPr lang="pt-BR" sz="3200" dirty="0"/>
            </a:br>
            <a:r>
              <a:rPr lang="pt-BR" sz="3200" dirty="0">
                <a:latin typeface="Helvetica Neue"/>
              </a:rPr>
              <a:t/>
            </a:r>
            <a:br>
              <a:rPr lang="pt-BR" sz="3200" dirty="0">
                <a:latin typeface="Helvetica Neue"/>
              </a:rPr>
            </a:br>
            <a:endParaRPr lang="en-US" sz="3200" dirty="0">
              <a:latin typeface="Helvetica Neue"/>
              <a:cs typeface="Helvetica Neue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914400" y="882430"/>
            <a:ext cx="85972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(1.1) Manual de Instalação do </a:t>
            </a:r>
            <a:r>
              <a:rPr lang="pt-BR" b="1" dirty="0" err="1" smtClean="0">
                <a:solidFill>
                  <a:schemeClr val="accent2">
                    <a:lumMod val="75000"/>
                  </a:schemeClr>
                </a:solidFill>
              </a:rPr>
              <a:t>Moodle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6" name="Title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46665" y="313374"/>
            <a:ext cx="164592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 rIns="182880" bIns="91440" anchor="ctr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pt-BR" sz="3200" b="1" dirty="0">
                <a:solidFill>
                  <a:schemeClr val="accent2">
                    <a:lumMod val="75000"/>
                  </a:schemeClr>
                </a:solidFill>
                <a:latin typeface="Helvetica Neue"/>
              </a:rPr>
              <a:t>(1) </a:t>
            </a:r>
            <a:r>
              <a:rPr lang="pt-BR" sz="3200" dirty="0">
                <a:latin typeface="Helvetica Neue"/>
              </a:rPr>
              <a:t>Instalação do ambiente virtual </a:t>
            </a:r>
            <a:r>
              <a:rPr lang="pt-BR" sz="3200" dirty="0" err="1" smtClean="0">
                <a:latin typeface="Helvetica Neue"/>
              </a:rPr>
              <a:t>Moodle</a:t>
            </a:r>
            <a:r>
              <a:rPr lang="pt-BR" sz="3200" dirty="0" smtClean="0">
                <a:solidFill>
                  <a:schemeClr val="accent2">
                    <a:lumMod val="75000"/>
                  </a:schemeClr>
                </a:solidFill>
                <a:latin typeface="Helvetica Neue"/>
              </a:rPr>
              <a:t> </a:t>
            </a:r>
            <a:r>
              <a:rPr lang="pt-BR" sz="3200" dirty="0">
                <a:latin typeface="Helvetica Neue"/>
              </a:rPr>
              <a:t>com </a:t>
            </a:r>
            <a:r>
              <a:rPr lang="pt-BR" sz="3200" dirty="0" err="1">
                <a:latin typeface="Helvetica Neue"/>
              </a:rPr>
              <a:t>plugin</a:t>
            </a:r>
            <a:r>
              <a:rPr lang="pt-BR" sz="3200" dirty="0">
                <a:latin typeface="Helvetica Neue"/>
              </a:rPr>
              <a:t> de gravação de áudio </a:t>
            </a:r>
            <a:r>
              <a:rPr lang="pt-BR" sz="3200" dirty="0" err="1" smtClean="0">
                <a:latin typeface="Helvetica Neue"/>
              </a:rPr>
              <a:t>Poodll</a:t>
            </a:r>
            <a:endParaRPr lang="pt-BR" sz="3200" dirty="0">
              <a:latin typeface="Helvetica Neue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8703732" y="2506462"/>
            <a:ext cx="9927167" cy="10956846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(1.1.3) </a:t>
            </a:r>
            <a:r>
              <a:rPr lang="pt-BR" sz="2000" b="1" dirty="0" smtClean="0"/>
              <a:t>Criação do </a:t>
            </a:r>
            <a:r>
              <a:rPr lang="pt-BR" sz="2000" b="1" dirty="0"/>
              <a:t>usuário “</a:t>
            </a:r>
            <a:r>
              <a:rPr lang="pt-BR" sz="2000" b="1" dirty="0" err="1"/>
              <a:t>moodle_etec</a:t>
            </a:r>
            <a:r>
              <a:rPr lang="pt-BR" sz="2000" b="1" dirty="0"/>
              <a:t>” no </a:t>
            </a:r>
            <a:r>
              <a:rPr lang="pt-BR" sz="2000" b="1" dirty="0" err="1" smtClean="0"/>
              <a:t>Postgres</a:t>
            </a:r>
            <a:r>
              <a:rPr lang="pt-BR" sz="2000" b="1" dirty="0" smtClean="0"/>
              <a:t> – </a:t>
            </a:r>
            <a:r>
              <a:rPr lang="pt-BR" sz="2000" dirty="0" smtClean="0"/>
              <a:t>utilizamos o mesmo nome do usuário do sistema operacional, a escolha dos nomes pode ser personalizada com cada instituição. </a:t>
            </a:r>
            <a:r>
              <a:rPr lang="pt-BR" sz="2000" b="1" dirty="0" smtClean="0"/>
              <a:t>Não </a:t>
            </a:r>
            <a:r>
              <a:rPr lang="pt-BR" sz="2000" b="1" dirty="0"/>
              <a:t>esqueça de usar o usuário do </a:t>
            </a:r>
            <a:r>
              <a:rPr lang="pt-BR" sz="2000" b="1" dirty="0" err="1" smtClean="0"/>
              <a:t>postgres</a:t>
            </a:r>
            <a:r>
              <a:rPr lang="pt-BR" sz="2000" b="1" dirty="0" smtClean="0"/>
              <a:t> </a:t>
            </a:r>
            <a:r>
              <a:rPr lang="pt-BR" sz="2000" b="1" dirty="0"/>
              <a:t>para essa </a:t>
            </a:r>
            <a:r>
              <a:rPr lang="pt-BR" sz="2000" b="1" dirty="0" smtClean="0"/>
              <a:t>criação.</a:t>
            </a: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b="1" dirty="0" smtClean="0"/>
              <a:t>LOGANDO </a:t>
            </a:r>
            <a:r>
              <a:rPr lang="pt-BR" sz="2000" b="1" dirty="0"/>
              <a:t>COM O USUÁRIO “</a:t>
            </a:r>
            <a:r>
              <a:rPr lang="pt-BR" sz="2000" b="1" dirty="0" smtClean="0"/>
              <a:t>POSTGRES”</a:t>
            </a:r>
            <a:endParaRPr lang="pt-BR" sz="2000" dirty="0"/>
          </a:p>
          <a:p>
            <a:r>
              <a:rPr lang="pt-BR" sz="2000" dirty="0"/>
              <a:t>$ </a:t>
            </a:r>
            <a:r>
              <a:rPr lang="pt-BR" sz="2000" dirty="0" err="1"/>
              <a:t>su</a:t>
            </a:r>
            <a:r>
              <a:rPr lang="pt-BR" sz="2000" dirty="0"/>
              <a:t> </a:t>
            </a:r>
            <a:r>
              <a:rPr lang="pt-BR" sz="2000" dirty="0" err="1" smtClean="0"/>
              <a:t>postgres</a:t>
            </a: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b="1" dirty="0" smtClean="0"/>
              <a:t>CRIANDO </a:t>
            </a:r>
            <a:r>
              <a:rPr lang="pt-BR" sz="2000" b="1" dirty="0"/>
              <a:t>USUÁRIO NO BANCO DE DADOS POSTGRES</a:t>
            </a:r>
            <a:endParaRPr lang="pt-BR" sz="2000" dirty="0"/>
          </a:p>
          <a:p>
            <a:r>
              <a:rPr lang="pt-BR" sz="2000" dirty="0"/>
              <a:t>$ </a:t>
            </a:r>
            <a:r>
              <a:rPr lang="pt-BR" sz="2000" dirty="0" err="1"/>
              <a:t>createuser</a:t>
            </a:r>
            <a:r>
              <a:rPr lang="pt-BR" sz="2000" dirty="0"/>
              <a:t> </a:t>
            </a:r>
            <a:r>
              <a:rPr lang="pt-BR" sz="2000" dirty="0" err="1" smtClean="0"/>
              <a:t>moodle_etec</a:t>
            </a: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b="1" dirty="0" smtClean="0"/>
              <a:t>NÃO </a:t>
            </a:r>
            <a:r>
              <a:rPr lang="pt-BR" sz="2000" b="1" dirty="0"/>
              <a:t>DEFINIR PAPEIS PARA SUPER USUÁRIOS</a:t>
            </a:r>
            <a:endParaRPr lang="pt-BR" sz="2000" dirty="0"/>
          </a:p>
          <a:p>
            <a:r>
              <a:rPr lang="pt-BR" sz="2000" dirty="0" err="1"/>
              <a:t>Shall</a:t>
            </a:r>
            <a:r>
              <a:rPr lang="pt-BR" sz="2000" dirty="0"/>
              <a:t> </a:t>
            </a:r>
            <a:r>
              <a:rPr lang="pt-BR" sz="2000" dirty="0" err="1"/>
              <a:t>the</a:t>
            </a:r>
            <a:r>
              <a:rPr lang="pt-BR" sz="2000" dirty="0"/>
              <a:t> new role </a:t>
            </a:r>
            <a:r>
              <a:rPr lang="pt-BR" sz="2000" dirty="0" err="1"/>
              <a:t>be</a:t>
            </a:r>
            <a:r>
              <a:rPr lang="pt-BR" sz="2000" dirty="0"/>
              <a:t> a </a:t>
            </a:r>
            <a:r>
              <a:rPr lang="pt-BR" sz="2000" dirty="0" err="1"/>
              <a:t>superuser</a:t>
            </a:r>
            <a:r>
              <a:rPr lang="pt-BR" sz="2000" dirty="0"/>
              <a:t>? (y/n) </a:t>
            </a:r>
            <a:r>
              <a:rPr lang="pt-BR" sz="2000" dirty="0" smtClean="0"/>
              <a:t>n</a:t>
            </a: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b="1" dirty="0" smtClean="0"/>
              <a:t>PODE </a:t>
            </a:r>
            <a:r>
              <a:rPr lang="pt-BR" sz="2000" b="1" dirty="0"/>
              <a:t>CRIAR NOVAS BASES DE DADOS</a:t>
            </a:r>
            <a:endParaRPr lang="pt-BR" sz="2000" dirty="0"/>
          </a:p>
          <a:p>
            <a:r>
              <a:rPr lang="pt-BR" sz="2000" dirty="0" err="1"/>
              <a:t>Shall</a:t>
            </a:r>
            <a:r>
              <a:rPr lang="pt-BR" sz="2000" dirty="0"/>
              <a:t> </a:t>
            </a:r>
            <a:r>
              <a:rPr lang="pt-BR" sz="2000" dirty="0" err="1"/>
              <a:t>the</a:t>
            </a:r>
            <a:r>
              <a:rPr lang="pt-BR" sz="2000" dirty="0"/>
              <a:t> new role </a:t>
            </a:r>
            <a:r>
              <a:rPr lang="pt-BR" sz="2000" dirty="0" err="1"/>
              <a:t>be</a:t>
            </a:r>
            <a:r>
              <a:rPr lang="pt-BR" sz="2000" dirty="0"/>
              <a:t> </a:t>
            </a:r>
            <a:r>
              <a:rPr lang="pt-BR" sz="2000" dirty="0" err="1"/>
              <a:t>allowed</a:t>
            </a:r>
            <a:r>
              <a:rPr lang="pt-BR" sz="2000" dirty="0"/>
              <a:t> </a:t>
            </a:r>
            <a:r>
              <a:rPr lang="pt-BR" sz="2000" dirty="0" err="1"/>
              <a:t>to</a:t>
            </a:r>
            <a:r>
              <a:rPr lang="pt-BR" sz="2000" dirty="0"/>
              <a:t> </a:t>
            </a:r>
            <a:r>
              <a:rPr lang="pt-BR" sz="2000" dirty="0" err="1"/>
              <a:t>create</a:t>
            </a:r>
            <a:r>
              <a:rPr lang="pt-BR" sz="2000" dirty="0"/>
              <a:t> </a:t>
            </a:r>
            <a:r>
              <a:rPr lang="pt-BR" sz="2000" dirty="0" err="1"/>
              <a:t>databases</a:t>
            </a:r>
            <a:r>
              <a:rPr lang="pt-BR" sz="2000" dirty="0"/>
              <a:t>? (y/n) </a:t>
            </a:r>
            <a:r>
              <a:rPr lang="pt-BR" sz="2000" dirty="0" smtClean="0"/>
              <a:t>y</a:t>
            </a: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b="1" dirty="0" smtClean="0"/>
              <a:t>PODE </a:t>
            </a:r>
            <a:r>
              <a:rPr lang="pt-BR" sz="2000" b="1" dirty="0"/>
              <a:t>CRIAR TABELAS E REGRAS DENTRO DA BASE DE DADOS</a:t>
            </a:r>
            <a:endParaRPr lang="pt-BR" sz="2000" dirty="0"/>
          </a:p>
          <a:p>
            <a:r>
              <a:rPr lang="pt-BR" sz="2000" dirty="0" err="1"/>
              <a:t>Shall</a:t>
            </a:r>
            <a:r>
              <a:rPr lang="pt-BR" sz="2000" dirty="0"/>
              <a:t> </a:t>
            </a:r>
            <a:r>
              <a:rPr lang="pt-BR" sz="2000" dirty="0" err="1"/>
              <a:t>the</a:t>
            </a:r>
            <a:r>
              <a:rPr lang="pt-BR" sz="2000" dirty="0"/>
              <a:t> new role </a:t>
            </a:r>
            <a:r>
              <a:rPr lang="pt-BR" sz="2000" dirty="0" err="1"/>
              <a:t>be</a:t>
            </a:r>
            <a:r>
              <a:rPr lang="pt-BR" sz="2000" dirty="0"/>
              <a:t> </a:t>
            </a:r>
            <a:r>
              <a:rPr lang="pt-BR" sz="2000" dirty="0" err="1"/>
              <a:t>allowed</a:t>
            </a:r>
            <a:r>
              <a:rPr lang="pt-BR" sz="2000" dirty="0"/>
              <a:t> </a:t>
            </a:r>
            <a:r>
              <a:rPr lang="pt-BR" sz="2000" dirty="0" err="1"/>
              <a:t>to</a:t>
            </a:r>
            <a:r>
              <a:rPr lang="pt-BR" sz="2000" dirty="0"/>
              <a:t> </a:t>
            </a:r>
            <a:r>
              <a:rPr lang="pt-BR" sz="2000" dirty="0" err="1"/>
              <a:t>create</a:t>
            </a:r>
            <a:r>
              <a:rPr lang="pt-BR" sz="2000" dirty="0"/>
              <a:t> more new roles? (y/n) y</a:t>
            </a:r>
          </a:p>
          <a:p>
            <a:r>
              <a:rPr lang="pt-BR" sz="2000" dirty="0"/>
              <a:t/>
            </a:r>
            <a:br>
              <a:rPr lang="pt-BR" sz="2000" dirty="0"/>
            </a:br>
            <a:r>
              <a:rPr lang="pt-BR" sz="2000" b="1" dirty="0" smtClean="0"/>
              <a:t>Criar </a:t>
            </a:r>
            <a:r>
              <a:rPr lang="pt-BR" sz="2000" b="1" dirty="0"/>
              <a:t>a senha do usuário “</a:t>
            </a:r>
            <a:r>
              <a:rPr lang="pt-BR" sz="2000" b="1" dirty="0" err="1"/>
              <a:t>moodle_etec</a:t>
            </a:r>
            <a:r>
              <a:rPr lang="pt-BR" sz="2000" b="1" dirty="0"/>
              <a:t>” no </a:t>
            </a:r>
            <a:r>
              <a:rPr lang="pt-BR" sz="2000" b="1" dirty="0" err="1"/>
              <a:t>postgres</a:t>
            </a:r>
            <a:endParaRPr lang="pt-BR" sz="2000" dirty="0"/>
          </a:p>
          <a:p>
            <a:r>
              <a:rPr lang="pt-BR" sz="2000" b="1" dirty="0" smtClean="0"/>
              <a:t/>
            </a:r>
            <a:br>
              <a:rPr lang="pt-BR" sz="2000" b="1" dirty="0" smtClean="0"/>
            </a:br>
            <a:r>
              <a:rPr lang="pt-BR" sz="2000" b="1" dirty="0" smtClean="0"/>
              <a:t>ENTRAR </a:t>
            </a:r>
            <a:r>
              <a:rPr lang="pt-BR" sz="2000" b="1" dirty="0"/>
              <a:t>NA BASE DE DADOS</a:t>
            </a:r>
            <a:endParaRPr lang="pt-BR" sz="2000" dirty="0"/>
          </a:p>
          <a:p>
            <a:r>
              <a:rPr lang="pt-BR" sz="2000" dirty="0"/>
              <a:t>$ </a:t>
            </a:r>
            <a:r>
              <a:rPr lang="pt-BR" sz="2000" dirty="0" err="1"/>
              <a:t>psql</a:t>
            </a:r>
            <a:endParaRPr lang="pt-BR" sz="2000" dirty="0"/>
          </a:p>
          <a:p>
            <a:r>
              <a:rPr lang="pt-BR" sz="2000" dirty="0"/>
              <a:t/>
            </a:r>
            <a:br>
              <a:rPr lang="pt-BR" sz="2000" dirty="0"/>
            </a:br>
            <a:r>
              <a:rPr lang="pt-BR" sz="2000" b="1" dirty="0" smtClean="0"/>
              <a:t>ALTERANDO </a:t>
            </a:r>
            <a:r>
              <a:rPr lang="pt-BR" sz="2000" b="1" dirty="0"/>
              <a:t>A SENHA</a:t>
            </a:r>
            <a:endParaRPr lang="pt-BR" sz="2000" dirty="0"/>
          </a:p>
          <a:p>
            <a:r>
              <a:rPr lang="pt-BR" sz="2000" dirty="0"/>
              <a:t># ALTER USER </a:t>
            </a:r>
            <a:r>
              <a:rPr lang="pt-BR" sz="2000" dirty="0" err="1"/>
              <a:t>moodle_etec</a:t>
            </a:r>
            <a:r>
              <a:rPr lang="pt-BR" sz="2000" dirty="0"/>
              <a:t> </a:t>
            </a:r>
            <a:r>
              <a:rPr lang="pt-BR" sz="2000" dirty="0" err="1"/>
              <a:t>with</a:t>
            </a:r>
            <a:r>
              <a:rPr lang="pt-BR" sz="2000" dirty="0"/>
              <a:t> </a:t>
            </a:r>
            <a:r>
              <a:rPr lang="pt-BR" sz="2000" dirty="0" err="1"/>
              <a:t>password</a:t>
            </a:r>
            <a:r>
              <a:rPr lang="pt-BR" sz="2000" dirty="0"/>
              <a:t> '</a:t>
            </a:r>
            <a:r>
              <a:rPr lang="pt-BR" sz="2000" dirty="0" err="1"/>
              <a:t>moodle@campus</a:t>
            </a:r>
            <a:r>
              <a:rPr lang="pt-BR" sz="2000" dirty="0"/>
              <a:t>';</a:t>
            </a:r>
          </a:p>
          <a:p>
            <a:r>
              <a:rPr lang="pt-BR" sz="2000" dirty="0"/>
              <a:t/>
            </a:r>
            <a:br>
              <a:rPr lang="pt-BR" sz="2000" dirty="0"/>
            </a:br>
            <a:r>
              <a:rPr lang="pt-BR" sz="2000" b="1" dirty="0" smtClean="0"/>
              <a:t>SAINDO </a:t>
            </a:r>
            <a:r>
              <a:rPr lang="pt-BR" sz="2000" b="1" dirty="0"/>
              <a:t>DA BASE DE DADOS</a:t>
            </a:r>
            <a:endParaRPr lang="pt-BR" sz="2000" dirty="0"/>
          </a:p>
          <a:p>
            <a:r>
              <a:rPr lang="pt-BR" sz="2000" dirty="0"/>
              <a:t># \q</a:t>
            </a:r>
          </a:p>
          <a:p>
            <a:r>
              <a:rPr lang="pt-BR" sz="2000" dirty="0"/>
              <a:t/>
            </a:r>
            <a:br>
              <a:rPr lang="pt-BR" sz="2000" dirty="0"/>
            </a:br>
            <a:r>
              <a:rPr lang="pt-BR" sz="2000" b="1" dirty="0" smtClean="0"/>
              <a:t>SAINDO </a:t>
            </a:r>
            <a:r>
              <a:rPr lang="pt-BR" sz="2000" b="1" dirty="0"/>
              <a:t>DO USUÁRIO POSTGRES</a:t>
            </a:r>
            <a:endParaRPr lang="pt-BR" sz="2000" dirty="0"/>
          </a:p>
          <a:p>
            <a:r>
              <a:rPr lang="pt-BR" sz="2000" dirty="0"/>
              <a:t>$ </a:t>
            </a:r>
            <a:r>
              <a:rPr lang="pt-BR" sz="2000" dirty="0" err="1" smtClean="0"/>
              <a:t>exit</a:t>
            </a:r>
            <a:r>
              <a:rPr lang="pt-BR" sz="2000" dirty="0">
                <a:latin typeface="Helvetica Neue"/>
              </a:rPr>
              <a:t/>
            </a:r>
            <a:br>
              <a:rPr lang="pt-BR" sz="2000" dirty="0">
                <a:latin typeface="Helvetica Neue"/>
              </a:rPr>
            </a:br>
            <a:endParaRPr lang="en-US" sz="2000" dirty="0">
              <a:latin typeface="Helvetica Neue"/>
              <a:cs typeface="Helvetica Neue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1238250" y="1543706"/>
            <a:ext cx="14363700" cy="800219"/>
          </a:xfrm>
          <a:prstGeom prst="rect">
            <a:avLst/>
          </a:prstGeom>
          <a:solidFill>
            <a:schemeClr val="tx1">
              <a:lumMod val="50000"/>
              <a:lumOff val="50000"/>
              <a:alpha val="42000"/>
            </a:schemeClr>
          </a:solidFill>
        </p:spPr>
        <p:txBody>
          <a:bodyPr wrap="square" lIns="182880" tIns="91440" rIns="182880" bIns="91440" rtlCol="0">
            <a:spAutoFit/>
          </a:bodyPr>
          <a:lstStyle/>
          <a:p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(obs.) </a:t>
            </a:r>
            <a:r>
              <a:rPr lang="pt-BR" sz="2000" dirty="0" smtClean="0"/>
              <a:t>As informações de nomes e senhas </a:t>
            </a:r>
            <a:r>
              <a:rPr lang="pt-BR" sz="2000" dirty="0"/>
              <a:t>deste </a:t>
            </a:r>
            <a:r>
              <a:rPr lang="pt-BR" sz="2000" dirty="0" smtClean="0"/>
              <a:t>manual (assim como os nomes de diretórios usados para instalação e configurações do </a:t>
            </a:r>
            <a:r>
              <a:rPr lang="pt-BR" sz="2000" dirty="0" err="1" smtClean="0"/>
              <a:t>Moodle</a:t>
            </a:r>
            <a:r>
              <a:rPr lang="pt-BR" sz="2000" dirty="0"/>
              <a:t>)</a:t>
            </a:r>
            <a:r>
              <a:rPr lang="pt-BR" sz="2000" dirty="0" smtClean="0"/>
              <a:t> são meramente ilustrativas, podendo cada instituição personalizar estas informações.</a:t>
            </a:r>
            <a:endParaRPr lang="pt-BR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601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"/>
          <p:cNvSpPr txBox="1"/>
          <p:nvPr/>
        </p:nvSpPr>
        <p:spPr>
          <a:xfrm>
            <a:off x="571501" y="1571788"/>
            <a:ext cx="8940124" cy="13111282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endParaRPr lang="pt-BR" sz="3200" dirty="0"/>
          </a:p>
          <a:p>
            <a:r>
              <a:rPr lang="pt-BR" sz="1800" b="1" dirty="0" smtClean="0">
                <a:solidFill>
                  <a:schemeClr val="accent2">
                    <a:lumMod val="75000"/>
                  </a:schemeClr>
                </a:solidFill>
              </a:rPr>
              <a:t>(1.1.4) </a:t>
            </a:r>
            <a:r>
              <a:rPr lang="pt-BR" sz="2000" b="1" dirty="0" smtClean="0"/>
              <a:t>Download da </a:t>
            </a:r>
            <a:r>
              <a:rPr lang="pt-BR" sz="2000" b="1" dirty="0"/>
              <a:t>Instalação do </a:t>
            </a:r>
            <a:r>
              <a:rPr lang="pt-BR" sz="2000" b="1" dirty="0" err="1" smtClean="0"/>
              <a:t>Moodle</a:t>
            </a:r>
            <a:r>
              <a:rPr lang="pt-BR" sz="2000" b="1" dirty="0"/>
              <a:t> </a:t>
            </a:r>
            <a:r>
              <a:rPr lang="pt-BR" sz="2000" b="1" dirty="0" smtClean="0"/>
              <a:t>– </a:t>
            </a:r>
            <a:r>
              <a:rPr lang="pt-BR" sz="2000" dirty="0" smtClean="0"/>
              <a:t>como alertado antes, </a:t>
            </a:r>
            <a:r>
              <a:rPr lang="pt-BR" sz="2000" dirty="0"/>
              <a:t>pode ser baixado no portal 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moodle.org</a:t>
            </a:r>
            <a:r>
              <a:rPr lang="pt-BR" sz="2000" dirty="0"/>
              <a:t>, mas recomendamos que utilizem o pacote disponibilizado pelo NPTE – </a:t>
            </a:r>
            <a:r>
              <a:rPr lang="pt-BR" sz="2000" dirty="0" err="1"/>
              <a:t>IFSul</a:t>
            </a:r>
            <a:r>
              <a:rPr lang="pt-BR" sz="2000" dirty="0"/>
              <a:t> no ambiente virtual </a:t>
            </a:r>
            <a:r>
              <a:rPr lang="pt-BR" sz="2000" dirty="0" err="1"/>
              <a:t>Moodle</a:t>
            </a:r>
            <a:r>
              <a:rPr lang="pt-BR" sz="2000" dirty="0"/>
              <a:t> de Capacitação </a:t>
            </a:r>
            <a:r>
              <a:rPr lang="pt-BR" sz="2000" dirty="0" smtClean="0"/>
              <a:t>(</a:t>
            </a: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idiomas.ifsul.edu.br</a:t>
            </a:r>
            <a:r>
              <a:rPr lang="pt-BR" sz="2000" dirty="0" smtClean="0"/>
              <a:t>).</a:t>
            </a:r>
            <a:endParaRPr lang="pt-BR" sz="2000" dirty="0"/>
          </a:p>
          <a:p>
            <a:endParaRPr lang="pt-BR" sz="2000" b="1" dirty="0" smtClean="0"/>
          </a:p>
          <a:p>
            <a:r>
              <a:rPr lang="pt-BR" sz="2000" dirty="0" smtClean="0"/>
              <a:t>Se a opção escolhida for o download direto do </a:t>
            </a:r>
            <a:r>
              <a:rPr lang="pt-BR" sz="2000" dirty="0"/>
              <a:t>portal 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moodle.org</a:t>
            </a:r>
            <a:r>
              <a:rPr lang="pt-BR" sz="2000" dirty="0"/>
              <a:t>, </a:t>
            </a:r>
            <a:r>
              <a:rPr lang="pt-BR" sz="2000" dirty="0" smtClean="0"/>
              <a:t>orientamos a seguir as seguintes alternativas:</a:t>
            </a:r>
          </a:p>
          <a:p>
            <a:endParaRPr lang="pt-BR" sz="2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a) Download por 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dentro do servidor LINUX utilizando o comando WGET:</a:t>
            </a:r>
            <a:endParaRPr lang="pt-BR" sz="20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pt-BR" sz="2000" dirty="0"/>
              <a:t>$  </a:t>
            </a:r>
            <a:r>
              <a:rPr lang="pt-BR" sz="2000" dirty="0" err="1"/>
              <a:t>wget</a:t>
            </a:r>
            <a:r>
              <a:rPr lang="pt-BR" sz="2000" dirty="0"/>
              <a:t> </a:t>
            </a:r>
            <a:r>
              <a:rPr lang="pt-BR" sz="2000" u="sng" dirty="0"/>
              <a:t>http://download.moodle.org/download.php/direct/stable26/moodle-latest-26.tgz</a:t>
            </a:r>
            <a:endParaRPr lang="pt-BR" sz="2000" dirty="0"/>
          </a:p>
          <a:p>
            <a:endParaRPr lang="pt-BR" sz="2000" dirty="0" smtClean="0"/>
          </a:p>
          <a:p>
            <a:r>
              <a:rPr lang="pt-BR" sz="2000" dirty="0" smtClean="0"/>
              <a:t>Ou</a:t>
            </a:r>
          </a:p>
          <a:p>
            <a:endParaRPr lang="pt-BR" sz="2000" b="1" dirty="0"/>
          </a:p>
          <a:p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b) 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Download </a:t>
            </a: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pela 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estação de trabalho e </a:t>
            </a: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posterior transferência para 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o servidor via cliente de </a:t>
            </a: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FTP:</a:t>
            </a:r>
          </a:p>
          <a:p>
            <a:endParaRPr lang="pt-BR" sz="2000" dirty="0"/>
          </a:p>
          <a:p>
            <a:r>
              <a:rPr lang="pt-BR" sz="2000" u="sng" dirty="0"/>
              <a:t>http://download.moodle.org/download.php/direct/stable26/moodle-latest-26.tgz</a:t>
            </a:r>
            <a:endParaRPr lang="pt-BR" sz="2000" dirty="0"/>
          </a:p>
          <a:p>
            <a:endParaRPr lang="pt-BR" sz="2000" dirty="0" smtClean="0"/>
          </a:p>
          <a:p>
            <a:r>
              <a:rPr lang="pt-BR" sz="2000" dirty="0" smtClean="0"/>
              <a:t>Cliente </a:t>
            </a:r>
            <a:r>
              <a:rPr lang="pt-BR" sz="2000" dirty="0"/>
              <a:t>de </a:t>
            </a:r>
            <a:r>
              <a:rPr lang="pt-BR" sz="2000" dirty="0" smtClean="0"/>
              <a:t>FTP utilizado: </a:t>
            </a:r>
            <a:r>
              <a:rPr lang="pt-BR" sz="2000" b="1" u="sng" dirty="0"/>
              <a:t>http://www.baixaki.com.br/download/filezilla.htm</a:t>
            </a:r>
            <a:endParaRPr lang="pt-BR" sz="2000" dirty="0"/>
          </a:p>
          <a:p>
            <a:r>
              <a:rPr lang="pt-BR" dirty="0"/>
              <a:t/>
            </a:r>
            <a:br>
              <a:rPr lang="pt-BR" dirty="0"/>
            </a:b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(1.1.5) </a:t>
            </a:r>
            <a:r>
              <a:rPr lang="pt-BR" sz="2000" b="1" dirty="0"/>
              <a:t>Com o usuário </a:t>
            </a:r>
            <a:r>
              <a:rPr lang="pt-BR" sz="2000" b="1" dirty="0" err="1">
                <a:solidFill>
                  <a:schemeClr val="accent2">
                    <a:lumMod val="75000"/>
                  </a:schemeClr>
                </a:solidFill>
              </a:rPr>
              <a:t>moodle_etec</a:t>
            </a:r>
            <a:r>
              <a:rPr lang="pt-BR" sz="2000" b="1" dirty="0"/>
              <a:t>, criar as pastas </a:t>
            </a:r>
            <a:r>
              <a:rPr lang="pt-BR" sz="2000" b="1" dirty="0" err="1">
                <a:solidFill>
                  <a:schemeClr val="accent2">
                    <a:lumMod val="75000"/>
                  </a:schemeClr>
                </a:solidFill>
              </a:rPr>
              <a:t>www</a:t>
            </a:r>
            <a:r>
              <a:rPr lang="pt-BR" sz="2000" b="1" dirty="0"/>
              <a:t> e </a:t>
            </a:r>
            <a:r>
              <a:rPr lang="pt-BR" sz="2000" b="1" dirty="0" err="1">
                <a:solidFill>
                  <a:schemeClr val="accent2">
                    <a:lumMod val="75000"/>
                  </a:schemeClr>
                </a:solidFill>
              </a:rPr>
              <a:t>moodledata</a:t>
            </a:r>
            <a:r>
              <a:rPr lang="pt-BR" sz="2000" b="1" dirty="0"/>
              <a:t> dentro da pasta do próprio usuário (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home/</a:t>
            </a:r>
            <a:r>
              <a:rPr lang="pt-BR" sz="2000" b="1" dirty="0" err="1">
                <a:solidFill>
                  <a:schemeClr val="accent2">
                    <a:lumMod val="75000"/>
                  </a:schemeClr>
                </a:solidFill>
              </a:rPr>
              <a:t>moodle_etec</a:t>
            </a:r>
            <a:r>
              <a:rPr lang="pt-BR" sz="2000" b="1" dirty="0"/>
              <a:t>) – </a:t>
            </a:r>
            <a:r>
              <a:rPr lang="pt-BR" sz="2000" dirty="0"/>
              <a:t>a primeira servirá para armazenar o script do </a:t>
            </a:r>
            <a:r>
              <a:rPr lang="pt-BR" sz="2000" dirty="0" err="1"/>
              <a:t>Moodle</a:t>
            </a:r>
            <a:r>
              <a:rPr lang="pt-BR" sz="2000" dirty="0"/>
              <a:t>, enquanto que a segunda será utilizada pelo </a:t>
            </a:r>
            <a:r>
              <a:rPr lang="pt-BR" sz="2000" dirty="0" err="1"/>
              <a:t>Moodle</a:t>
            </a:r>
            <a:r>
              <a:rPr lang="pt-BR" sz="2000" dirty="0"/>
              <a:t> para armazenar arquivos de upload e outros arquivos importantes (para mais detalhes, acesse 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https://docs.moodle.org/20/en/Moodledata_directory</a:t>
            </a:r>
            <a:r>
              <a:rPr lang="pt-BR" sz="2000" dirty="0"/>
              <a:t>)</a:t>
            </a:r>
            <a:r>
              <a:rPr lang="pt-BR" sz="2000" b="1" dirty="0"/>
              <a:t/>
            </a:r>
            <a:br>
              <a:rPr lang="pt-BR" sz="2000" b="1" dirty="0"/>
            </a:br>
            <a:r>
              <a:rPr lang="pt-BR" sz="2000" dirty="0"/>
              <a:t>$ </a:t>
            </a:r>
            <a:r>
              <a:rPr lang="pt-BR" sz="2000" dirty="0" err="1"/>
              <a:t>mkdir</a:t>
            </a:r>
            <a:r>
              <a:rPr lang="pt-BR" sz="2000" dirty="0"/>
              <a:t> </a:t>
            </a:r>
            <a:r>
              <a:rPr lang="pt-BR" sz="2000" dirty="0" err="1"/>
              <a:t>www</a:t>
            </a:r>
            <a:endParaRPr lang="pt-BR" sz="2000" dirty="0"/>
          </a:p>
          <a:p>
            <a:r>
              <a:rPr lang="pt-BR" sz="2000" dirty="0"/>
              <a:t>$ </a:t>
            </a:r>
            <a:r>
              <a:rPr lang="pt-BR" sz="2000" dirty="0" err="1"/>
              <a:t>mkdir</a:t>
            </a:r>
            <a:r>
              <a:rPr lang="pt-BR" sz="2000" dirty="0"/>
              <a:t> </a:t>
            </a:r>
            <a:r>
              <a:rPr lang="pt-BR" sz="2000" dirty="0" err="1"/>
              <a:t>moodledata</a:t>
            </a:r>
            <a:endParaRPr lang="pt-BR" sz="2000" dirty="0"/>
          </a:p>
          <a:p>
            <a:endParaRPr lang="pt-BR" sz="32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>
                <a:latin typeface="Helvetica Neue"/>
              </a:rPr>
              <a:t/>
            </a:r>
            <a:br>
              <a:rPr lang="pt-BR" sz="2000" dirty="0">
                <a:latin typeface="Helvetica Neue"/>
              </a:rPr>
            </a:br>
            <a:endParaRPr lang="en-US" sz="2000" dirty="0">
              <a:latin typeface="Helvetica Neue"/>
              <a:cs typeface="Helvetica Neue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09600" y="1053880"/>
            <a:ext cx="85972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(1.1) Manual de Instalação do </a:t>
            </a:r>
            <a:r>
              <a:rPr lang="pt-BR" b="1" dirty="0" err="1">
                <a:solidFill>
                  <a:schemeClr val="accent2">
                    <a:lumMod val="75000"/>
                  </a:schemeClr>
                </a:solidFill>
              </a:rPr>
              <a:t>Moodle</a:t>
            </a:r>
            <a:r>
              <a:rPr lang="pt-BR" dirty="0"/>
              <a:t>. </a:t>
            </a:r>
          </a:p>
        </p:txBody>
      </p:sp>
      <p:sp>
        <p:nvSpPr>
          <p:cNvPr id="6" name="Title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22815" y="313374"/>
            <a:ext cx="164592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 rIns="182880" bIns="91440" anchor="ctr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pt-BR" sz="3200" b="1" dirty="0">
                <a:solidFill>
                  <a:schemeClr val="accent2">
                    <a:lumMod val="75000"/>
                  </a:schemeClr>
                </a:solidFill>
                <a:latin typeface="Helvetica Neue"/>
              </a:rPr>
              <a:t>(1) </a:t>
            </a:r>
            <a:r>
              <a:rPr lang="pt-BR" sz="3200" dirty="0">
                <a:latin typeface="Helvetica Neue"/>
              </a:rPr>
              <a:t>Instalação do ambiente virtual </a:t>
            </a:r>
            <a:r>
              <a:rPr lang="pt-BR" sz="3200" dirty="0" err="1" smtClean="0">
                <a:latin typeface="Helvetica Neue"/>
              </a:rPr>
              <a:t>Moodle</a:t>
            </a:r>
            <a:r>
              <a:rPr lang="pt-BR" sz="3200" dirty="0" smtClean="0">
                <a:solidFill>
                  <a:schemeClr val="accent2">
                    <a:lumMod val="75000"/>
                  </a:schemeClr>
                </a:solidFill>
                <a:latin typeface="Helvetica Neue"/>
              </a:rPr>
              <a:t> </a:t>
            </a:r>
            <a:r>
              <a:rPr lang="pt-BR" sz="3200" dirty="0">
                <a:latin typeface="Helvetica Neue"/>
              </a:rPr>
              <a:t>com </a:t>
            </a:r>
            <a:r>
              <a:rPr lang="pt-BR" sz="3200" dirty="0" err="1">
                <a:latin typeface="Helvetica Neue"/>
              </a:rPr>
              <a:t>plugin</a:t>
            </a:r>
            <a:r>
              <a:rPr lang="pt-BR" sz="3200" dirty="0">
                <a:latin typeface="Helvetica Neue"/>
              </a:rPr>
              <a:t> de gravação de áudio </a:t>
            </a:r>
            <a:r>
              <a:rPr lang="pt-BR" sz="3200" dirty="0" err="1" smtClean="0">
                <a:latin typeface="Helvetica Neue"/>
              </a:rPr>
              <a:t>Poodll</a:t>
            </a:r>
            <a:endParaRPr lang="pt-BR" sz="3200" dirty="0">
              <a:latin typeface="Helvetica Neue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9228665" y="1753824"/>
            <a:ext cx="8686802" cy="10956846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endParaRPr lang="pt-BR" sz="2000" b="1" dirty="0" smtClean="0"/>
          </a:p>
          <a:p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(1.1.6) </a:t>
            </a:r>
            <a:r>
              <a:rPr lang="pt-BR" sz="2000" b="1" dirty="0" smtClean="0"/>
              <a:t>Com o usuário </a:t>
            </a:r>
            <a:r>
              <a:rPr lang="pt-BR" sz="2000" b="1" dirty="0" err="1">
                <a:solidFill>
                  <a:schemeClr val="accent2">
                    <a:lumMod val="75000"/>
                  </a:schemeClr>
                </a:solidFill>
              </a:rPr>
              <a:t>moodle_etec</a:t>
            </a:r>
            <a:r>
              <a:rPr lang="pt-BR" sz="2000" b="1" dirty="0" smtClean="0"/>
              <a:t>, descompactar o arquivo moodle-latest-26.tgz (</a:t>
            </a: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na pasta /home/</a:t>
            </a:r>
            <a:r>
              <a:rPr lang="pt-BR" sz="2000" b="1" dirty="0" err="1" smtClean="0">
                <a:solidFill>
                  <a:schemeClr val="accent2">
                    <a:lumMod val="75000"/>
                  </a:schemeClr>
                </a:solidFill>
              </a:rPr>
              <a:t>moodle_etec</a:t>
            </a: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/</a:t>
            </a:r>
            <a:r>
              <a:rPr lang="pt-BR" sz="2000" b="1" dirty="0" err="1" smtClean="0">
                <a:solidFill>
                  <a:schemeClr val="accent2">
                    <a:lumMod val="75000"/>
                  </a:schemeClr>
                </a:solidFill>
              </a:rPr>
              <a:t>www</a:t>
            </a:r>
            <a:r>
              <a:rPr lang="pt-BR" sz="2000" b="1" dirty="0" smtClean="0"/>
              <a:t>)</a:t>
            </a:r>
            <a:endParaRPr lang="pt-BR" sz="2000" dirty="0" smtClean="0"/>
          </a:p>
          <a:p>
            <a:r>
              <a:rPr lang="pt-BR" sz="2000" dirty="0" smtClean="0"/>
              <a:t>$ </a:t>
            </a:r>
            <a:r>
              <a:rPr lang="pt-BR" sz="2000" dirty="0" err="1" smtClean="0"/>
              <a:t>tar</a:t>
            </a:r>
            <a:r>
              <a:rPr lang="pt-BR" sz="2000" dirty="0" smtClean="0"/>
              <a:t> –</a:t>
            </a:r>
            <a:r>
              <a:rPr lang="pt-BR" sz="2000" dirty="0" err="1" smtClean="0"/>
              <a:t>xvzf</a:t>
            </a:r>
            <a:r>
              <a:rPr lang="pt-BR" sz="2000" dirty="0" smtClean="0"/>
              <a:t> moodle_www.tar.gz</a:t>
            </a:r>
          </a:p>
          <a:p>
            <a:endParaRPr lang="pt-BR" sz="2000" dirty="0"/>
          </a:p>
          <a:p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(obs.) </a:t>
            </a:r>
            <a:r>
              <a:rPr lang="pt-BR" sz="2000" dirty="0" smtClean="0"/>
              <a:t>Verifique se dentro da pasta </a:t>
            </a:r>
            <a:r>
              <a:rPr lang="pt-BR" sz="2000" b="1" dirty="0" err="1" smtClean="0">
                <a:solidFill>
                  <a:schemeClr val="accent2">
                    <a:lumMod val="75000"/>
                  </a:schemeClr>
                </a:solidFill>
              </a:rPr>
              <a:t>www</a:t>
            </a:r>
            <a:r>
              <a:rPr lang="pt-BR" sz="2000" dirty="0" smtClean="0"/>
              <a:t> foi criada a pasta </a:t>
            </a:r>
            <a:r>
              <a:rPr lang="pt-BR" sz="2000" b="1" dirty="0" err="1" smtClean="0">
                <a:solidFill>
                  <a:schemeClr val="accent2">
                    <a:lumMod val="75000"/>
                  </a:schemeClr>
                </a:solidFill>
              </a:rPr>
              <a:t>moodle</a:t>
            </a:r>
            <a:r>
              <a:rPr lang="pt-BR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sz="2000" dirty="0" smtClean="0"/>
              <a:t>com os arquivos dentro dela, ficando: </a:t>
            </a: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/home/</a:t>
            </a:r>
            <a:r>
              <a:rPr lang="pt-BR" sz="2000" b="1" dirty="0" err="1" smtClean="0">
                <a:solidFill>
                  <a:schemeClr val="accent2">
                    <a:lumMod val="75000"/>
                  </a:schemeClr>
                </a:solidFill>
              </a:rPr>
              <a:t>moodle_etec</a:t>
            </a: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/</a:t>
            </a:r>
            <a:r>
              <a:rPr lang="pt-BR" sz="2000" b="1" dirty="0" err="1" smtClean="0">
                <a:solidFill>
                  <a:schemeClr val="accent2">
                    <a:lumMod val="75000"/>
                  </a:schemeClr>
                </a:solidFill>
              </a:rPr>
              <a:t>www</a:t>
            </a: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/</a:t>
            </a:r>
            <a:r>
              <a:rPr lang="pt-BR" sz="2000" b="1" u="sng" dirty="0" err="1" smtClean="0">
                <a:solidFill>
                  <a:schemeClr val="accent2">
                    <a:lumMod val="75000"/>
                  </a:schemeClr>
                </a:solidFill>
              </a:rPr>
              <a:t>moodle</a:t>
            </a:r>
            <a:endParaRPr lang="pt-BR" sz="2000" u="sng" dirty="0" smtClean="0"/>
          </a:p>
          <a:p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(1.1.7) </a:t>
            </a:r>
            <a:r>
              <a:rPr lang="pt-BR" sz="2000" b="1" dirty="0" smtClean="0"/>
              <a:t>Com o usuário </a:t>
            </a:r>
            <a:r>
              <a:rPr lang="pt-BR" sz="2000" b="1" dirty="0" err="1">
                <a:solidFill>
                  <a:schemeClr val="accent2">
                    <a:lumMod val="75000"/>
                  </a:schemeClr>
                </a:solidFill>
              </a:rPr>
              <a:t>moodle_etec</a:t>
            </a:r>
            <a:r>
              <a:rPr lang="pt-BR" sz="2000" b="1" dirty="0" smtClean="0"/>
              <a:t> definir o dono dos diretórios para todo conteúdo do diretório </a:t>
            </a:r>
            <a:r>
              <a:rPr lang="pt-BR" sz="2000" b="1" dirty="0" err="1" smtClean="0">
                <a:solidFill>
                  <a:schemeClr val="accent2">
                    <a:lumMod val="75000"/>
                  </a:schemeClr>
                </a:solidFill>
              </a:rPr>
              <a:t>moodle_etec</a:t>
            </a:r>
            <a:endParaRPr lang="pt-BR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pt-BR" sz="2000" dirty="0" smtClean="0"/>
              <a:t>$ </a:t>
            </a:r>
            <a:r>
              <a:rPr lang="pt-BR" sz="2000" dirty="0" err="1" smtClean="0"/>
              <a:t>chown</a:t>
            </a:r>
            <a:r>
              <a:rPr lang="pt-BR" sz="2000" dirty="0" smtClean="0"/>
              <a:t> </a:t>
            </a:r>
            <a:r>
              <a:rPr lang="pt-BR" sz="2000" dirty="0" err="1" smtClean="0"/>
              <a:t>moodle_etec</a:t>
            </a:r>
            <a:r>
              <a:rPr lang="pt-BR" sz="2000" dirty="0" smtClean="0"/>
              <a:t>. /home/</a:t>
            </a:r>
            <a:r>
              <a:rPr lang="pt-BR" sz="2000" dirty="0" err="1" smtClean="0"/>
              <a:t>moodle_etec</a:t>
            </a:r>
            <a:r>
              <a:rPr lang="pt-BR" sz="2000" dirty="0" smtClean="0"/>
              <a:t>/ -R</a:t>
            </a:r>
          </a:p>
          <a:p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1.1.8) </a:t>
            </a:r>
            <a:r>
              <a:rPr lang="pt-BR" sz="2000" b="1" dirty="0" smtClean="0"/>
              <a:t>Com o usuário </a:t>
            </a:r>
            <a:r>
              <a:rPr lang="pt-BR" sz="2000" b="1" dirty="0" err="1">
                <a:solidFill>
                  <a:schemeClr val="accent2">
                    <a:lumMod val="75000"/>
                  </a:schemeClr>
                </a:solidFill>
              </a:rPr>
              <a:t>moodle_etec</a:t>
            </a:r>
            <a:r>
              <a:rPr lang="pt-BR" sz="2000" b="1" dirty="0" smtClean="0"/>
              <a:t> definir a permissão do diretório </a:t>
            </a:r>
            <a:r>
              <a:rPr lang="pt-BR" sz="2000" b="1" dirty="0" err="1" smtClean="0"/>
              <a:t>moodledata</a:t>
            </a:r>
            <a:r>
              <a:rPr lang="pt-BR" sz="2000" b="1" dirty="0" smtClean="0"/>
              <a:t> para 777</a:t>
            </a:r>
            <a:endParaRPr lang="pt-BR" sz="2000" dirty="0" smtClean="0"/>
          </a:p>
          <a:p>
            <a:r>
              <a:rPr lang="pt-BR" sz="2000" dirty="0" smtClean="0"/>
              <a:t>$ </a:t>
            </a:r>
            <a:r>
              <a:rPr lang="pt-BR" sz="2000" dirty="0" err="1" smtClean="0"/>
              <a:t>chmod</a:t>
            </a:r>
            <a:r>
              <a:rPr lang="pt-BR" sz="2000" dirty="0" smtClean="0"/>
              <a:t> 777 /home/</a:t>
            </a:r>
            <a:r>
              <a:rPr lang="pt-BR" sz="2000" dirty="0" err="1" smtClean="0"/>
              <a:t>moodle_etec</a:t>
            </a:r>
            <a:r>
              <a:rPr lang="pt-BR" sz="2000" dirty="0" smtClean="0"/>
              <a:t>/</a:t>
            </a:r>
            <a:r>
              <a:rPr lang="pt-BR" sz="2000" dirty="0" err="1" smtClean="0"/>
              <a:t>moodledata</a:t>
            </a:r>
            <a:r>
              <a:rPr lang="pt-BR" sz="2000" dirty="0" smtClean="0"/>
              <a:t>/ -R</a:t>
            </a:r>
          </a:p>
          <a:p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1.1.9) </a:t>
            </a:r>
            <a:r>
              <a:rPr lang="pt-BR" sz="2000" b="1" dirty="0" smtClean="0"/>
              <a:t>Com o usuário </a:t>
            </a:r>
            <a:r>
              <a:rPr lang="pt-BR" sz="2000" b="1" dirty="0" err="1">
                <a:solidFill>
                  <a:schemeClr val="accent2">
                    <a:lumMod val="75000"/>
                  </a:schemeClr>
                </a:solidFill>
              </a:rPr>
              <a:t>moodle_etec</a:t>
            </a:r>
            <a:r>
              <a:rPr lang="pt-BR" sz="2000" b="1" dirty="0" smtClean="0"/>
              <a:t> definir a permissão do diretório </a:t>
            </a:r>
            <a:r>
              <a:rPr lang="pt-BR" sz="2000" b="1" dirty="0" err="1" smtClean="0"/>
              <a:t>www</a:t>
            </a:r>
            <a:r>
              <a:rPr lang="pt-BR" sz="2000" b="1" dirty="0" smtClean="0"/>
              <a:t> para 755</a:t>
            </a:r>
            <a:endParaRPr lang="pt-BR" sz="2000" dirty="0" smtClean="0"/>
          </a:p>
          <a:p>
            <a:r>
              <a:rPr lang="pt-BR" sz="2000" dirty="0" smtClean="0"/>
              <a:t>$ </a:t>
            </a:r>
            <a:r>
              <a:rPr lang="pt-BR" sz="2000" dirty="0" err="1" smtClean="0"/>
              <a:t>chmod</a:t>
            </a:r>
            <a:r>
              <a:rPr lang="pt-BR" sz="2000" dirty="0" smtClean="0"/>
              <a:t> 755 /home/</a:t>
            </a:r>
            <a:r>
              <a:rPr lang="pt-BR" sz="2000" dirty="0" err="1" smtClean="0"/>
              <a:t>moodle_etec</a:t>
            </a:r>
            <a:r>
              <a:rPr lang="pt-BR" sz="2000" dirty="0" smtClean="0"/>
              <a:t>/</a:t>
            </a:r>
            <a:r>
              <a:rPr lang="pt-BR" sz="2000" dirty="0" err="1" smtClean="0"/>
              <a:t>www</a:t>
            </a:r>
            <a:r>
              <a:rPr lang="pt-BR" sz="2000" dirty="0" smtClean="0"/>
              <a:t>/ -R</a:t>
            </a:r>
          </a:p>
          <a:p>
            <a:endParaRPr lang="pt-BR" sz="2000" dirty="0"/>
          </a:p>
          <a:p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(1.1.10) </a:t>
            </a:r>
            <a:r>
              <a:rPr lang="pt-BR" sz="2000" b="1" u="sng" dirty="0" smtClean="0"/>
              <a:t>As </a:t>
            </a:r>
            <a:r>
              <a:rPr lang="pt-BR" sz="2000" b="1" u="sng" dirty="0"/>
              <a:t>permissões indicadas neste manual poderão ser mais rígidas. Para mais informações, acesse os seguintes links: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2">
                    <a:lumMod val="75000"/>
                  </a:schemeClr>
                </a:solidFill>
              </a:rPr>
              <a:t>https://docs.moodle.org/27/en/Installing_Moodle#Securing_moodledata_in_a_web_directory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2">
                    <a:lumMod val="75000"/>
                  </a:schemeClr>
                </a:solidFill>
              </a:rPr>
              <a:t>https://docs.moodle.org/27/en/Security_recommendations</a:t>
            </a:r>
          </a:p>
          <a:p>
            <a:endParaRPr lang="pt-BR" sz="2000" dirty="0">
              <a:latin typeface="Helvetica Neue"/>
            </a:endParaRPr>
          </a:p>
          <a:p>
            <a:r>
              <a:rPr lang="pt-BR" sz="2000" dirty="0"/>
              <a:t/>
            </a:r>
            <a:br>
              <a:rPr lang="pt-BR" sz="2000" dirty="0"/>
            </a:b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1.1.11) </a:t>
            </a:r>
            <a:r>
              <a:rPr lang="pt-BR" sz="2000" b="1" dirty="0" smtClean="0"/>
              <a:t>Com </a:t>
            </a:r>
            <a:r>
              <a:rPr lang="pt-BR" sz="2000" b="1" dirty="0"/>
              <a:t>o usuário </a:t>
            </a:r>
            <a:r>
              <a:rPr lang="pt-BR" sz="2000" b="1" dirty="0" err="1">
                <a:solidFill>
                  <a:schemeClr val="accent2">
                    <a:lumMod val="75000"/>
                  </a:schemeClr>
                </a:solidFill>
              </a:rPr>
              <a:t>moodle_etec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sz="2000" b="1" dirty="0" smtClean="0"/>
              <a:t>criar </a:t>
            </a:r>
            <a:r>
              <a:rPr lang="pt-BR" sz="2000" b="1" dirty="0"/>
              <a:t>o Banco de Dados com o usuário </a:t>
            </a:r>
            <a:r>
              <a:rPr lang="pt-BR" sz="2000" b="1" dirty="0" err="1">
                <a:solidFill>
                  <a:schemeClr val="accent2">
                    <a:lumMod val="75000"/>
                  </a:schemeClr>
                </a:solidFill>
              </a:rPr>
              <a:t>moodle_etec</a:t>
            </a:r>
            <a:r>
              <a:rPr lang="pt-BR" sz="2000" b="1" dirty="0"/>
              <a:t>:</a:t>
            </a:r>
            <a:endParaRPr lang="pt-BR" sz="2000" dirty="0"/>
          </a:p>
          <a:p>
            <a:r>
              <a:rPr lang="pt-BR" sz="2000" dirty="0"/>
              <a:t>$ </a:t>
            </a:r>
            <a:r>
              <a:rPr lang="pt-BR" sz="2000" dirty="0" err="1"/>
              <a:t>createdb</a:t>
            </a:r>
            <a:r>
              <a:rPr lang="pt-BR" sz="2000" dirty="0"/>
              <a:t> </a:t>
            </a:r>
            <a:r>
              <a:rPr lang="pt-BR" sz="2000" dirty="0" err="1"/>
              <a:t>moodle_etec</a:t>
            </a:r>
            <a:r>
              <a:rPr lang="pt-BR" sz="2000" dirty="0" smtClean="0"/>
              <a:t>;</a:t>
            </a:r>
          </a:p>
          <a:p>
            <a:endParaRPr lang="pt-BR" sz="2000" dirty="0">
              <a:latin typeface="Helvetica Neue"/>
            </a:endParaRPr>
          </a:p>
          <a:p>
            <a:endParaRPr lang="pt-BR" sz="2000" dirty="0" smtClean="0">
              <a:latin typeface="Helvetica Neue"/>
            </a:endParaRPr>
          </a:p>
          <a:p>
            <a:r>
              <a:rPr lang="pt-BR" sz="2000" dirty="0" smtClean="0">
                <a:latin typeface="Helvetica Neue"/>
              </a:rPr>
              <a:t/>
            </a:r>
            <a:br>
              <a:rPr lang="pt-BR" sz="2000" dirty="0" smtClean="0">
                <a:latin typeface="Helvetica Neue"/>
              </a:rPr>
            </a:br>
            <a:endParaRPr lang="en-US" sz="2000" dirty="0">
              <a:latin typeface="Helvetica Neue"/>
              <a:cs typeface="Helvetica Neue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588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14400" y="1053880"/>
            <a:ext cx="85972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(1.1) Manual de Instalação do </a:t>
            </a:r>
            <a:r>
              <a:rPr lang="pt-BR" b="1" dirty="0" err="1">
                <a:solidFill>
                  <a:schemeClr val="accent2">
                    <a:lumMod val="75000"/>
                  </a:schemeClr>
                </a:solidFill>
              </a:rPr>
              <a:t>Moodle</a:t>
            </a:r>
            <a:r>
              <a:rPr lang="pt-BR" dirty="0"/>
              <a:t>. </a:t>
            </a:r>
          </a:p>
        </p:txBody>
      </p:sp>
      <p:sp>
        <p:nvSpPr>
          <p:cNvPr id="6" name="Title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999065" y="313374"/>
            <a:ext cx="164592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 rIns="182880" bIns="91440" anchor="ctr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pt-BR" sz="3200" b="1" dirty="0">
                <a:solidFill>
                  <a:schemeClr val="accent2">
                    <a:lumMod val="75000"/>
                  </a:schemeClr>
                </a:solidFill>
                <a:latin typeface="Helvetica Neue"/>
              </a:rPr>
              <a:t>(1) </a:t>
            </a:r>
            <a:r>
              <a:rPr lang="pt-BR" sz="3200" dirty="0">
                <a:latin typeface="Helvetica Neue"/>
              </a:rPr>
              <a:t>Instalação do ambiente virtual </a:t>
            </a:r>
            <a:r>
              <a:rPr lang="pt-BR" sz="3200" dirty="0" err="1" smtClean="0">
                <a:latin typeface="Helvetica Neue"/>
              </a:rPr>
              <a:t>Moodle</a:t>
            </a:r>
            <a:r>
              <a:rPr lang="pt-BR" sz="3200" dirty="0" smtClean="0">
                <a:solidFill>
                  <a:schemeClr val="accent2">
                    <a:lumMod val="75000"/>
                  </a:schemeClr>
                </a:solidFill>
                <a:latin typeface="Helvetica Neue"/>
              </a:rPr>
              <a:t> </a:t>
            </a:r>
            <a:r>
              <a:rPr lang="pt-BR" sz="3200" dirty="0">
                <a:latin typeface="Helvetica Neue"/>
              </a:rPr>
              <a:t>com </a:t>
            </a:r>
            <a:r>
              <a:rPr lang="pt-BR" sz="3200" dirty="0" err="1">
                <a:latin typeface="Helvetica Neue"/>
              </a:rPr>
              <a:t>plugin</a:t>
            </a:r>
            <a:r>
              <a:rPr lang="pt-BR" sz="3200" dirty="0">
                <a:latin typeface="Helvetica Neue"/>
              </a:rPr>
              <a:t> de gravação de áudio </a:t>
            </a:r>
            <a:r>
              <a:rPr lang="pt-BR" sz="3200" dirty="0" err="1" smtClean="0">
                <a:latin typeface="Helvetica Neue"/>
              </a:rPr>
              <a:t>Poodll</a:t>
            </a:r>
            <a:endParaRPr lang="pt-BR" sz="3200" dirty="0">
              <a:latin typeface="Helvetica Neue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694262" y="2191974"/>
            <a:ext cx="16279287" cy="7879080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(1.1.12) </a:t>
            </a:r>
            <a:r>
              <a:rPr lang="pt-BR" sz="2000" b="1" dirty="0"/>
              <a:t>Adicionar entrada no apache (</a:t>
            </a:r>
            <a:r>
              <a:rPr lang="pt-BR" sz="2000" b="1" i="1" u="sng" dirty="0"/>
              <a:t>essa configuração tem que ser feita com o usuário root</a:t>
            </a:r>
            <a:r>
              <a:rPr lang="pt-BR" sz="2000" b="1" dirty="0" smtClean="0"/>
              <a:t>).</a:t>
            </a:r>
            <a:endParaRPr lang="pt-BR" sz="2000" dirty="0"/>
          </a:p>
          <a:p>
            <a:endParaRPr lang="pt-BR" sz="2000" b="1" dirty="0"/>
          </a:p>
          <a:p>
            <a:r>
              <a:rPr lang="pt-BR" sz="2000" b="1" dirty="0" smtClean="0"/>
              <a:t>Primeiro passo, </a:t>
            </a: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(a) Abrir o arquivo de configuração do Apache</a:t>
            </a:r>
            <a:r>
              <a:rPr lang="pt-BR" sz="2000" b="1" dirty="0" smtClean="0"/>
              <a:t/>
            </a:r>
            <a:br>
              <a:rPr lang="pt-BR" sz="2000" b="1" dirty="0" smtClean="0"/>
            </a:br>
            <a:r>
              <a:rPr lang="pt-BR" sz="2000" dirty="0" smtClean="0"/>
              <a:t>$</a:t>
            </a:r>
            <a:r>
              <a:rPr lang="pt-BR" sz="2000" b="1" dirty="0" smtClean="0"/>
              <a:t> </a:t>
            </a:r>
            <a:r>
              <a:rPr lang="pt-BR" sz="2000" dirty="0"/>
              <a:t>vi</a:t>
            </a:r>
            <a:r>
              <a:rPr lang="pt-BR" sz="2000" b="1" dirty="0"/>
              <a:t> </a:t>
            </a:r>
            <a:r>
              <a:rPr lang="pt-BR" sz="2000" dirty="0"/>
              <a:t>/</a:t>
            </a:r>
            <a:r>
              <a:rPr lang="pt-BR" sz="2000" dirty="0" err="1"/>
              <a:t>etc</a:t>
            </a:r>
            <a:r>
              <a:rPr lang="pt-BR" sz="2000" dirty="0"/>
              <a:t>/apache2/sites-</a:t>
            </a:r>
            <a:r>
              <a:rPr lang="pt-BR" sz="2000" dirty="0" err="1"/>
              <a:t>available</a:t>
            </a:r>
            <a:r>
              <a:rPr lang="pt-BR" sz="2000" dirty="0"/>
              <a:t>/default </a:t>
            </a:r>
          </a:p>
          <a:p>
            <a:r>
              <a:rPr lang="pt-BR" sz="2000" b="1" dirty="0"/>
              <a:t>OU</a:t>
            </a:r>
            <a:endParaRPr lang="pt-BR" sz="2000" dirty="0"/>
          </a:p>
          <a:p>
            <a:r>
              <a:rPr lang="pt-BR" sz="2000" dirty="0"/>
              <a:t>$</a:t>
            </a:r>
            <a:r>
              <a:rPr lang="pt-BR" sz="2000" b="1" dirty="0"/>
              <a:t> </a:t>
            </a:r>
            <a:r>
              <a:rPr lang="pt-BR" sz="2000" dirty="0"/>
              <a:t>nano</a:t>
            </a:r>
            <a:r>
              <a:rPr lang="pt-BR" sz="2000" b="1" dirty="0"/>
              <a:t> </a:t>
            </a:r>
            <a:r>
              <a:rPr lang="pt-BR" sz="2000" dirty="0"/>
              <a:t>/</a:t>
            </a:r>
            <a:r>
              <a:rPr lang="pt-BR" sz="2000" dirty="0" err="1" smtClean="0"/>
              <a:t>etc</a:t>
            </a:r>
            <a:r>
              <a:rPr lang="pt-BR" sz="2000" dirty="0" smtClean="0"/>
              <a:t>/apache2/sites-</a:t>
            </a:r>
            <a:r>
              <a:rPr lang="pt-BR" sz="2000" dirty="0" err="1" smtClean="0"/>
              <a:t>available</a:t>
            </a:r>
            <a:r>
              <a:rPr lang="pt-BR" sz="2000" dirty="0" smtClean="0"/>
              <a:t>/default</a:t>
            </a:r>
          </a:p>
          <a:p>
            <a:endParaRPr lang="pt-BR" sz="2000" b="1" dirty="0"/>
          </a:p>
          <a:p>
            <a:r>
              <a:rPr lang="pt-BR" sz="2000" b="1" dirty="0" smtClean="0"/>
              <a:t>Segundo passo, </a:t>
            </a: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(b) Acrescentar o texto de configuração abaixo antes da TAG </a:t>
            </a:r>
            <a:r>
              <a:rPr lang="pt-BR" sz="2000" b="1" dirty="0" smtClean="0"/>
              <a:t>&lt;/</a:t>
            </a:r>
            <a:r>
              <a:rPr lang="pt-BR" sz="2000" b="1" dirty="0" err="1"/>
              <a:t>VirtualHost</a:t>
            </a:r>
            <a:r>
              <a:rPr lang="pt-BR" sz="2000" b="1" dirty="0"/>
              <a:t>&gt;</a:t>
            </a:r>
            <a:endParaRPr lang="pt-BR" sz="2000" dirty="0"/>
          </a:p>
          <a:p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/>
              <a:t>Alias /</a:t>
            </a:r>
            <a:r>
              <a:rPr lang="pt-BR" sz="2000" dirty="0" err="1"/>
              <a:t>etec</a:t>
            </a:r>
            <a:r>
              <a:rPr lang="pt-BR" sz="2000" dirty="0"/>
              <a:t> "/home/</a:t>
            </a:r>
            <a:r>
              <a:rPr lang="pt-BR" sz="2000" dirty="0" err="1"/>
              <a:t>moodle_etec</a:t>
            </a:r>
            <a:r>
              <a:rPr lang="pt-BR" sz="2000" dirty="0"/>
              <a:t>/</a:t>
            </a:r>
            <a:r>
              <a:rPr lang="pt-BR" sz="2000" dirty="0" err="1"/>
              <a:t>www</a:t>
            </a:r>
            <a:r>
              <a:rPr lang="pt-BR" sz="2000" dirty="0"/>
              <a:t>/</a:t>
            </a:r>
            <a:r>
              <a:rPr lang="pt-BR" sz="2000" dirty="0" err="1"/>
              <a:t>moodle</a:t>
            </a:r>
            <a:r>
              <a:rPr lang="pt-BR" sz="2000" dirty="0"/>
              <a:t>"</a:t>
            </a:r>
          </a:p>
          <a:p>
            <a:r>
              <a:rPr lang="pt-BR" sz="2000" dirty="0"/>
              <a:t>&lt;</a:t>
            </a:r>
            <a:r>
              <a:rPr lang="pt-BR" sz="2000" dirty="0" err="1"/>
              <a:t>Directory</a:t>
            </a:r>
            <a:r>
              <a:rPr lang="pt-BR" sz="2000" dirty="0"/>
              <a:t> "/home/</a:t>
            </a:r>
            <a:r>
              <a:rPr lang="pt-BR" sz="2000" dirty="0" err="1"/>
              <a:t>moodle_etec</a:t>
            </a:r>
            <a:r>
              <a:rPr lang="pt-BR" sz="2000" dirty="0"/>
              <a:t>/</a:t>
            </a:r>
            <a:r>
              <a:rPr lang="pt-BR" sz="2000" dirty="0" err="1"/>
              <a:t>www</a:t>
            </a:r>
            <a:r>
              <a:rPr lang="pt-BR" sz="2000" dirty="0"/>
              <a:t>/</a:t>
            </a:r>
            <a:r>
              <a:rPr lang="pt-BR" sz="2000" dirty="0" err="1"/>
              <a:t>moodle</a:t>
            </a:r>
            <a:r>
              <a:rPr lang="pt-BR" sz="2000" dirty="0"/>
              <a:t>"&gt;</a:t>
            </a:r>
          </a:p>
          <a:p>
            <a:r>
              <a:rPr lang="pt-BR" sz="2000" dirty="0"/>
              <a:t>       </a:t>
            </a:r>
            <a:r>
              <a:rPr lang="pt-BR" sz="2000" dirty="0" err="1"/>
              <a:t>Options</a:t>
            </a:r>
            <a:r>
              <a:rPr lang="pt-BR" sz="2000" dirty="0"/>
              <a:t> Indexes </a:t>
            </a:r>
            <a:r>
              <a:rPr lang="pt-BR" sz="2000" dirty="0" err="1"/>
              <a:t>MultiViews</a:t>
            </a:r>
            <a:r>
              <a:rPr lang="pt-BR" sz="2000" dirty="0"/>
              <a:t> </a:t>
            </a:r>
            <a:r>
              <a:rPr lang="pt-BR" sz="2000" dirty="0" err="1"/>
              <a:t>FollowSymLinks</a:t>
            </a:r>
            <a:endParaRPr lang="pt-BR" sz="2000" dirty="0"/>
          </a:p>
          <a:p>
            <a:r>
              <a:rPr lang="pt-BR" sz="2000" dirty="0"/>
              <a:t>       </a:t>
            </a:r>
            <a:r>
              <a:rPr lang="pt-BR" sz="2000" dirty="0" err="1"/>
              <a:t>AllowOverride</a:t>
            </a:r>
            <a:r>
              <a:rPr lang="pt-BR" sz="2000" dirty="0"/>
              <a:t> </a:t>
            </a:r>
            <a:r>
              <a:rPr lang="pt-BR" sz="2000" dirty="0" err="1"/>
              <a:t>None</a:t>
            </a:r>
            <a:endParaRPr lang="pt-BR" sz="2000" dirty="0"/>
          </a:p>
          <a:p>
            <a:r>
              <a:rPr lang="pt-BR" sz="2000" dirty="0"/>
              <a:t>       </a:t>
            </a:r>
            <a:r>
              <a:rPr lang="pt-BR" sz="2000" dirty="0" err="1"/>
              <a:t>Order</a:t>
            </a:r>
            <a:r>
              <a:rPr lang="pt-BR" sz="2000" dirty="0"/>
              <a:t> </a:t>
            </a:r>
            <a:r>
              <a:rPr lang="pt-BR" sz="2000" dirty="0" err="1"/>
              <a:t>deny,allow</a:t>
            </a:r>
            <a:endParaRPr lang="pt-BR" sz="2000" dirty="0"/>
          </a:p>
          <a:p>
            <a:r>
              <a:rPr lang="pt-BR" sz="2000" dirty="0"/>
              <a:t>       </a:t>
            </a:r>
            <a:r>
              <a:rPr lang="pt-BR" sz="2000" dirty="0" err="1"/>
              <a:t>allow</a:t>
            </a:r>
            <a:r>
              <a:rPr lang="pt-BR" sz="2000" dirty="0"/>
              <a:t> </a:t>
            </a:r>
            <a:r>
              <a:rPr lang="pt-BR" sz="2000" dirty="0" err="1"/>
              <a:t>from</a:t>
            </a:r>
            <a:r>
              <a:rPr lang="pt-BR" sz="2000" dirty="0"/>
              <a:t> </a:t>
            </a:r>
            <a:r>
              <a:rPr lang="pt-BR" sz="2000" dirty="0" err="1"/>
              <a:t>all</a:t>
            </a:r>
            <a:endParaRPr lang="pt-BR" sz="2000" dirty="0"/>
          </a:p>
          <a:p>
            <a:r>
              <a:rPr lang="pt-BR" sz="2000" dirty="0"/>
              <a:t>       #</a:t>
            </a:r>
            <a:r>
              <a:rPr lang="pt-BR" sz="2000" dirty="0" err="1"/>
              <a:t>Configuracoes</a:t>
            </a:r>
            <a:r>
              <a:rPr lang="pt-BR" sz="2000" dirty="0"/>
              <a:t> para o PHP</a:t>
            </a:r>
          </a:p>
          <a:p>
            <a:r>
              <a:rPr lang="pt-BR" sz="2000" dirty="0"/>
              <a:t>        </a:t>
            </a:r>
            <a:r>
              <a:rPr lang="pt-BR" sz="2000" dirty="0" err="1"/>
              <a:t>php_flag</a:t>
            </a:r>
            <a:r>
              <a:rPr lang="pt-BR" sz="2000" dirty="0"/>
              <a:t> </a:t>
            </a:r>
            <a:r>
              <a:rPr lang="pt-BR" sz="2000" dirty="0" err="1"/>
              <a:t>magic_quotes_gpc</a:t>
            </a:r>
            <a:r>
              <a:rPr lang="pt-BR" sz="2000" dirty="0"/>
              <a:t> 1</a:t>
            </a:r>
          </a:p>
          <a:p>
            <a:r>
              <a:rPr lang="pt-BR" sz="2000" dirty="0"/>
              <a:t>        </a:t>
            </a:r>
            <a:r>
              <a:rPr lang="pt-BR" sz="2000" dirty="0" err="1"/>
              <a:t>php_flag</a:t>
            </a:r>
            <a:r>
              <a:rPr lang="pt-BR" sz="2000" dirty="0"/>
              <a:t> </a:t>
            </a:r>
            <a:r>
              <a:rPr lang="pt-BR" sz="2000" dirty="0" err="1"/>
              <a:t>magic_quotes_runtime</a:t>
            </a:r>
            <a:r>
              <a:rPr lang="pt-BR" sz="2000" dirty="0"/>
              <a:t> 0</a:t>
            </a:r>
          </a:p>
          <a:p>
            <a:r>
              <a:rPr lang="pt-BR" sz="2000" dirty="0"/>
              <a:t>        </a:t>
            </a:r>
            <a:r>
              <a:rPr lang="pt-BR" sz="2000" dirty="0" err="1"/>
              <a:t>php_flag</a:t>
            </a:r>
            <a:r>
              <a:rPr lang="pt-BR" sz="2000" dirty="0"/>
              <a:t> </a:t>
            </a:r>
            <a:r>
              <a:rPr lang="pt-BR" sz="2000" dirty="0" err="1"/>
              <a:t>file_uploads</a:t>
            </a:r>
            <a:r>
              <a:rPr lang="pt-BR" sz="2000" dirty="0"/>
              <a:t> 1</a:t>
            </a:r>
          </a:p>
          <a:p>
            <a:r>
              <a:rPr lang="pt-BR" sz="2000" dirty="0"/>
              <a:t>        </a:t>
            </a:r>
            <a:r>
              <a:rPr lang="pt-BR" sz="2000" dirty="0" err="1"/>
              <a:t>php_flag</a:t>
            </a:r>
            <a:r>
              <a:rPr lang="pt-BR" sz="2000" dirty="0"/>
              <a:t> </a:t>
            </a:r>
            <a:r>
              <a:rPr lang="pt-BR" sz="2000" dirty="0" err="1"/>
              <a:t>session.auto_start</a:t>
            </a:r>
            <a:r>
              <a:rPr lang="pt-BR" sz="2000" dirty="0"/>
              <a:t> 0</a:t>
            </a:r>
          </a:p>
          <a:p>
            <a:r>
              <a:rPr lang="pt-BR" sz="2000" dirty="0"/>
              <a:t>        </a:t>
            </a:r>
            <a:r>
              <a:rPr lang="pt-BR" sz="2000" dirty="0" err="1"/>
              <a:t>php_flag</a:t>
            </a:r>
            <a:r>
              <a:rPr lang="pt-BR" sz="2000" dirty="0"/>
              <a:t> </a:t>
            </a:r>
            <a:r>
              <a:rPr lang="pt-BR" sz="2000" dirty="0" err="1"/>
              <a:t>session.bug_compat_warn</a:t>
            </a:r>
            <a:r>
              <a:rPr lang="pt-BR" sz="2000" dirty="0"/>
              <a:t> 0</a:t>
            </a:r>
          </a:p>
          <a:p>
            <a:r>
              <a:rPr lang="pt-BR" sz="2000" dirty="0"/>
              <a:t>&lt;/</a:t>
            </a:r>
            <a:r>
              <a:rPr lang="pt-BR" sz="2000" dirty="0" err="1"/>
              <a:t>Directory</a:t>
            </a:r>
            <a:r>
              <a:rPr lang="pt-BR" sz="2000" dirty="0"/>
              <a:t>&gt;</a:t>
            </a:r>
          </a:p>
          <a:p>
            <a:r>
              <a:rPr lang="pt-BR" sz="2000" dirty="0"/>
              <a:t/>
            </a:r>
            <a:br>
              <a:rPr lang="pt-BR" sz="2000" dirty="0"/>
            </a:br>
            <a:r>
              <a:rPr lang="pt-BR" sz="2000" b="1" dirty="0" smtClean="0"/>
              <a:t>Terceiro passo, </a:t>
            </a: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(c) Reiniciar 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o apache:</a:t>
            </a:r>
            <a:endParaRPr lang="pt-BR" sz="20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pt-BR" sz="2000" dirty="0"/>
              <a:t>$ /</a:t>
            </a:r>
            <a:r>
              <a:rPr lang="pt-BR" sz="2000" dirty="0" err="1"/>
              <a:t>etc</a:t>
            </a:r>
            <a:r>
              <a:rPr lang="pt-BR" sz="2000" dirty="0"/>
              <a:t>/</a:t>
            </a:r>
            <a:r>
              <a:rPr lang="pt-BR" sz="2000" dirty="0" err="1"/>
              <a:t>init.d</a:t>
            </a:r>
            <a:r>
              <a:rPr lang="pt-BR" sz="2000" dirty="0"/>
              <a:t>/apache2 </a:t>
            </a:r>
            <a:r>
              <a:rPr lang="pt-BR" sz="2000" dirty="0" err="1" smtClean="0"/>
              <a:t>restart</a:t>
            </a:r>
            <a:endParaRPr lang="en-US" sz="2000" dirty="0">
              <a:latin typeface="Helvetica Neue"/>
              <a:cs typeface="Helvetica Neue"/>
            </a:endParaRPr>
          </a:p>
        </p:txBody>
      </p:sp>
      <p:sp>
        <p:nvSpPr>
          <p:cNvPr id="10" name="TextBox 2"/>
          <p:cNvSpPr txBox="1"/>
          <p:nvPr/>
        </p:nvSpPr>
        <p:spPr>
          <a:xfrm>
            <a:off x="1447800" y="10562816"/>
            <a:ext cx="15163800" cy="923330"/>
          </a:xfrm>
          <a:prstGeom prst="rect">
            <a:avLst/>
          </a:prstGeom>
          <a:solidFill>
            <a:schemeClr val="tx1">
              <a:lumMod val="50000"/>
              <a:lumOff val="50000"/>
              <a:alpha val="42000"/>
            </a:schemeClr>
          </a:solidFill>
        </p:spPr>
        <p:txBody>
          <a:bodyPr wrap="square" lIns="182880" tIns="91440" rIns="182880" bIns="91440" rtlCol="0">
            <a:spAutoFit/>
          </a:bodyPr>
          <a:lstStyle/>
          <a:p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</a:rPr>
              <a:t>(obs.) </a:t>
            </a:r>
            <a:r>
              <a:rPr lang="pt-BR" sz="2400" dirty="0" smtClean="0"/>
              <a:t>O comando </a:t>
            </a: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</a:rPr>
              <a:t>Alias</a:t>
            </a:r>
            <a:r>
              <a:rPr lang="pt-BR" sz="2400" dirty="0" smtClean="0"/>
              <a:t> informado acima indica que ao entrar em http://nomedosite</a:t>
            </a: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</a:rPr>
              <a:t>/etec</a:t>
            </a:r>
            <a:r>
              <a:rPr lang="pt-BR" sz="2400" dirty="0" smtClean="0"/>
              <a:t> será acessada a pasta </a:t>
            </a: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</a:rPr>
              <a:t>/home/</a:t>
            </a:r>
            <a:r>
              <a:rPr lang="pt-BR" sz="2400" b="1" dirty="0" err="1" smtClean="0">
                <a:solidFill>
                  <a:schemeClr val="accent2">
                    <a:lumMod val="75000"/>
                  </a:schemeClr>
                </a:solidFill>
              </a:rPr>
              <a:t>moodle_etec</a:t>
            </a: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</a:rPr>
              <a:t>/</a:t>
            </a:r>
            <a:r>
              <a:rPr lang="pt-BR" sz="2400" b="1" dirty="0" err="1" smtClean="0">
                <a:solidFill>
                  <a:schemeClr val="accent2">
                    <a:lumMod val="75000"/>
                  </a:schemeClr>
                </a:solidFill>
              </a:rPr>
              <a:t>www</a:t>
            </a: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</a:rPr>
              <a:t>/</a:t>
            </a:r>
            <a:r>
              <a:rPr lang="pt-BR" sz="2400" b="1" dirty="0" err="1" smtClean="0">
                <a:solidFill>
                  <a:schemeClr val="accent2">
                    <a:lumMod val="75000"/>
                  </a:schemeClr>
                </a:solidFill>
              </a:rPr>
              <a:t>moodle</a:t>
            </a:r>
            <a:r>
              <a:rPr lang="pt-BR" sz="2400" dirty="0" smtClean="0"/>
              <a:t>, onde estão os arquivos do </a:t>
            </a:r>
            <a:r>
              <a:rPr lang="pt-BR" sz="2400" dirty="0" err="1" smtClean="0"/>
              <a:t>Moodle</a:t>
            </a:r>
            <a:r>
              <a:rPr lang="pt-BR" sz="2400" dirty="0" smtClean="0"/>
              <a:t>.</a:t>
            </a:r>
            <a:endParaRPr lang="pt-BR" sz="2400" u="sn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502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14400" y="1053880"/>
            <a:ext cx="85972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(1.1) Manual de Instalação do </a:t>
            </a:r>
            <a:r>
              <a:rPr lang="pt-BR" b="1" dirty="0" err="1">
                <a:solidFill>
                  <a:schemeClr val="accent2">
                    <a:lumMod val="75000"/>
                  </a:schemeClr>
                </a:solidFill>
              </a:rPr>
              <a:t>Moodle</a:t>
            </a:r>
            <a:r>
              <a:rPr lang="pt-BR" dirty="0"/>
              <a:t>. </a:t>
            </a:r>
          </a:p>
        </p:txBody>
      </p:sp>
      <p:sp>
        <p:nvSpPr>
          <p:cNvPr id="6" name="Title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999065" y="313374"/>
            <a:ext cx="164592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 rIns="182880" bIns="91440" anchor="ctr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pt-BR" sz="3200" b="1" dirty="0">
                <a:solidFill>
                  <a:schemeClr val="accent2">
                    <a:lumMod val="75000"/>
                  </a:schemeClr>
                </a:solidFill>
                <a:latin typeface="Helvetica Neue"/>
              </a:rPr>
              <a:t>(1) </a:t>
            </a:r>
            <a:r>
              <a:rPr lang="pt-BR" sz="3200" dirty="0">
                <a:latin typeface="Helvetica Neue"/>
              </a:rPr>
              <a:t>Instalação do ambiente virtual </a:t>
            </a:r>
            <a:r>
              <a:rPr lang="pt-BR" sz="3200" dirty="0" err="1" smtClean="0">
                <a:latin typeface="Helvetica Neue"/>
              </a:rPr>
              <a:t>Moodle</a:t>
            </a:r>
            <a:r>
              <a:rPr lang="pt-BR" sz="3200" dirty="0" smtClean="0">
                <a:solidFill>
                  <a:schemeClr val="accent2">
                    <a:lumMod val="75000"/>
                  </a:schemeClr>
                </a:solidFill>
                <a:latin typeface="Helvetica Neue"/>
              </a:rPr>
              <a:t> </a:t>
            </a:r>
            <a:r>
              <a:rPr lang="pt-BR" sz="3200" dirty="0">
                <a:latin typeface="Helvetica Neue"/>
              </a:rPr>
              <a:t>com </a:t>
            </a:r>
            <a:r>
              <a:rPr lang="pt-BR" sz="3200" dirty="0" err="1">
                <a:latin typeface="Helvetica Neue"/>
              </a:rPr>
              <a:t>plugin</a:t>
            </a:r>
            <a:r>
              <a:rPr lang="pt-BR" sz="3200" dirty="0">
                <a:latin typeface="Helvetica Neue"/>
              </a:rPr>
              <a:t> de gravação de áudio </a:t>
            </a:r>
            <a:r>
              <a:rPr lang="pt-BR" sz="3200" dirty="0" err="1" smtClean="0">
                <a:latin typeface="Helvetica Neue"/>
              </a:rPr>
              <a:t>Poodll</a:t>
            </a:r>
            <a:endParaRPr lang="pt-BR" sz="3200" dirty="0">
              <a:latin typeface="Helvetica Neue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694262" y="2191974"/>
            <a:ext cx="16279287" cy="2646878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(1.1.13) </a:t>
            </a:r>
            <a:r>
              <a:rPr lang="pt-BR" sz="2000" b="1" dirty="0"/>
              <a:t>Através de um navegar vamos iniciar a instalação do ambiente </a:t>
            </a:r>
            <a:r>
              <a:rPr lang="pt-BR" sz="2000" b="1" dirty="0" err="1" smtClean="0"/>
              <a:t>moodle</a:t>
            </a:r>
            <a:r>
              <a:rPr lang="pt-BR" sz="2000" b="1" dirty="0" smtClean="0"/>
              <a:t>, acessando:</a:t>
            </a:r>
            <a:endParaRPr lang="pt-BR" sz="2000" dirty="0"/>
          </a:p>
          <a:p>
            <a:r>
              <a:rPr lang="pt-BR" sz="2000" dirty="0" smtClean="0">
                <a:solidFill>
                  <a:schemeClr val="accent2">
                    <a:lumMod val="75000"/>
                  </a:schemeClr>
                </a:solidFill>
              </a:rPr>
              <a:t>a) Pelo endereço, como exemplo:</a:t>
            </a:r>
            <a:r>
              <a:rPr lang="pt-BR" sz="2000" dirty="0" smtClean="0"/>
              <a:t> http</a:t>
            </a:r>
            <a:r>
              <a:rPr lang="pt-BR" sz="2000" dirty="0"/>
              <a:t>://</a:t>
            </a:r>
            <a:r>
              <a:rPr lang="pt-BR" sz="2000" dirty="0" smtClean="0"/>
              <a:t>IP_DO_SERVIDOR/etec</a:t>
            </a:r>
          </a:p>
          <a:p>
            <a:r>
              <a:rPr lang="pt-BR" sz="2000" dirty="0" smtClean="0"/>
              <a:t>OU</a:t>
            </a:r>
          </a:p>
          <a:p>
            <a:r>
              <a:rPr lang="pt-BR" sz="2000" dirty="0" smtClean="0">
                <a:solidFill>
                  <a:schemeClr val="accent2">
                    <a:lumMod val="75000"/>
                  </a:schemeClr>
                </a:solidFill>
              </a:rPr>
              <a:t>b) </a:t>
            </a:r>
            <a:r>
              <a:rPr lang="pt-BR" sz="2000" dirty="0">
                <a:solidFill>
                  <a:schemeClr val="accent2">
                    <a:lumMod val="75000"/>
                  </a:schemeClr>
                </a:solidFill>
              </a:rPr>
              <a:t>Pelo </a:t>
            </a:r>
            <a:r>
              <a:rPr lang="pt-BR" sz="2000" dirty="0" smtClean="0">
                <a:solidFill>
                  <a:schemeClr val="accent2">
                    <a:lumMod val="75000"/>
                  </a:schemeClr>
                </a:solidFill>
              </a:rPr>
              <a:t>domínio do servidor, </a:t>
            </a:r>
            <a:r>
              <a:rPr lang="pt-BR" sz="2000" dirty="0">
                <a:solidFill>
                  <a:schemeClr val="accent2">
                    <a:lumMod val="75000"/>
                  </a:schemeClr>
                </a:solidFill>
              </a:rPr>
              <a:t>como exemplo:</a:t>
            </a:r>
            <a:r>
              <a:rPr lang="pt-BR" sz="2000" dirty="0"/>
              <a:t> http</a:t>
            </a:r>
            <a:r>
              <a:rPr lang="pt-BR" sz="2000" dirty="0" smtClean="0"/>
              <a:t>://idiomas.ifsul.edu.br/etec</a:t>
            </a:r>
          </a:p>
          <a:p>
            <a:endParaRPr lang="pt-BR" sz="2000" dirty="0" smtClean="0"/>
          </a:p>
          <a:p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1.1.14) </a:t>
            </a:r>
            <a:r>
              <a:rPr lang="pt-BR" sz="2000" b="1" dirty="0" smtClean="0"/>
              <a:t>Primeiro passo da instalação é definir </a:t>
            </a:r>
            <a:r>
              <a:rPr lang="pt-BR" sz="2000" b="1" dirty="0"/>
              <a:t>linguagem do </a:t>
            </a:r>
            <a:r>
              <a:rPr lang="pt-BR" sz="2000" b="1" dirty="0" smtClean="0"/>
              <a:t>ambiente, conforme a imagem abaixo:</a:t>
            </a:r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</p:txBody>
      </p:sp>
      <p:pic>
        <p:nvPicPr>
          <p:cNvPr id="1028" name="Picture 4" descr="https://lh6.googleusercontent.com/br3fKn3CRgmOVlATihZrsFJYt_AHl00b5fJzO0xd48PRCx9XOTkBK4uOUcup6r8i2HS3WXtf1e8jqAoD4H96et9Ctuba54rzzzdY6z2PxDId0Ivz-_OAw7RSo6t_4XRL6HcdomSvof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4" y="4316411"/>
            <a:ext cx="11268075" cy="788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600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lh6.googleusercontent.com/r31DPRrLCcE6x6CVPsekgy7LsrvCscpFGbs5FRAfAIssLU-HRlgpVZtFyELn0_ZofRE7knhcjpAz5aDmcOnc0jgAzWZCk-fA8k0GgyiJAt0uc6jKVOUdc-80uERXkN9BqNo-DJN_J6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768" y="3005550"/>
            <a:ext cx="8775966" cy="800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914400" y="1053880"/>
            <a:ext cx="85972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(1.1) Manual de Instalação do </a:t>
            </a:r>
            <a:r>
              <a:rPr lang="pt-BR" b="1" dirty="0" err="1">
                <a:solidFill>
                  <a:schemeClr val="accent2">
                    <a:lumMod val="75000"/>
                  </a:schemeClr>
                </a:solidFill>
              </a:rPr>
              <a:t>Moodle</a:t>
            </a:r>
            <a:r>
              <a:rPr lang="pt-BR" dirty="0"/>
              <a:t>. </a:t>
            </a:r>
          </a:p>
        </p:txBody>
      </p:sp>
      <p:sp>
        <p:nvSpPr>
          <p:cNvPr id="6" name="Title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999065" y="313374"/>
            <a:ext cx="164592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 rIns="182880" bIns="91440" anchor="ctr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pt-BR" sz="3200" b="1" dirty="0">
                <a:solidFill>
                  <a:schemeClr val="accent2">
                    <a:lumMod val="75000"/>
                  </a:schemeClr>
                </a:solidFill>
                <a:latin typeface="Helvetica Neue"/>
              </a:rPr>
              <a:t>(1) </a:t>
            </a:r>
            <a:r>
              <a:rPr lang="pt-BR" sz="3200" dirty="0">
                <a:latin typeface="Helvetica Neue"/>
              </a:rPr>
              <a:t>Instalação do ambiente virtual </a:t>
            </a:r>
            <a:r>
              <a:rPr lang="pt-BR" sz="3200" dirty="0" err="1" smtClean="0">
                <a:latin typeface="Helvetica Neue"/>
              </a:rPr>
              <a:t>Moodle</a:t>
            </a:r>
            <a:r>
              <a:rPr lang="pt-BR" sz="3200" dirty="0" smtClean="0">
                <a:solidFill>
                  <a:schemeClr val="accent2">
                    <a:lumMod val="75000"/>
                  </a:schemeClr>
                </a:solidFill>
                <a:latin typeface="Helvetica Neue"/>
              </a:rPr>
              <a:t> </a:t>
            </a:r>
            <a:r>
              <a:rPr lang="pt-BR" sz="3200" dirty="0">
                <a:latin typeface="Helvetica Neue"/>
              </a:rPr>
              <a:t>com </a:t>
            </a:r>
            <a:r>
              <a:rPr lang="pt-BR" sz="3200" dirty="0" err="1">
                <a:latin typeface="Helvetica Neue"/>
              </a:rPr>
              <a:t>plugin</a:t>
            </a:r>
            <a:r>
              <a:rPr lang="pt-BR" sz="3200" dirty="0">
                <a:latin typeface="Helvetica Neue"/>
              </a:rPr>
              <a:t> de gravação de áudio </a:t>
            </a:r>
            <a:r>
              <a:rPr lang="pt-BR" sz="3200" dirty="0" err="1" smtClean="0">
                <a:latin typeface="Helvetica Neue"/>
              </a:rPr>
              <a:t>Poodll</a:t>
            </a:r>
            <a:endParaRPr lang="pt-BR" sz="3200" dirty="0">
              <a:latin typeface="Helvetica Neue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694262" y="2191974"/>
            <a:ext cx="16279287" cy="1415772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(1.1.15) </a:t>
            </a:r>
            <a:r>
              <a:rPr lang="pt-BR" sz="2000" b="1" dirty="0"/>
              <a:t>Definir o caminho do diretório de dados do ambiente:</a:t>
            </a:r>
            <a:endParaRPr lang="pt-BR" sz="2000" dirty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</p:txBody>
      </p:sp>
      <p:pic>
        <p:nvPicPr>
          <p:cNvPr id="2050" name="Picture 2" descr="https://lh4.googleusercontent.com/vQ55kj-rQOzxOMWdbNZS2ei7L9bn5kp46yiuCGKr_JN2tj8UNjMYybgny8dAAXP7ZeDlpaDOvrr18sPE4M_k1igjOQ3VgG06c9jMXwZyjtm8ovPlrtMnu0lqZhBA6XONRbzFvnmLyA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58" y="3005550"/>
            <a:ext cx="8803509" cy="803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250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14400" y="1053880"/>
            <a:ext cx="85972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(1.1) Manual de Instalação do </a:t>
            </a:r>
            <a:r>
              <a:rPr lang="pt-BR" b="1" dirty="0" err="1">
                <a:solidFill>
                  <a:schemeClr val="accent2">
                    <a:lumMod val="75000"/>
                  </a:schemeClr>
                </a:solidFill>
              </a:rPr>
              <a:t>Moodle</a:t>
            </a:r>
            <a:r>
              <a:rPr lang="pt-BR" dirty="0"/>
              <a:t>. </a:t>
            </a:r>
          </a:p>
        </p:txBody>
      </p:sp>
      <p:sp>
        <p:nvSpPr>
          <p:cNvPr id="6" name="Title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999065" y="313374"/>
            <a:ext cx="164592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 rIns="182880" bIns="91440" anchor="ctr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pt-BR" sz="3200" b="1" dirty="0">
                <a:solidFill>
                  <a:schemeClr val="accent2">
                    <a:lumMod val="75000"/>
                  </a:schemeClr>
                </a:solidFill>
                <a:latin typeface="Helvetica Neue"/>
              </a:rPr>
              <a:t>(1) </a:t>
            </a:r>
            <a:r>
              <a:rPr lang="pt-BR" sz="3200" dirty="0">
                <a:latin typeface="Helvetica Neue"/>
              </a:rPr>
              <a:t>Instalação do ambiente virtual </a:t>
            </a:r>
            <a:r>
              <a:rPr lang="pt-BR" sz="3200" dirty="0" err="1" smtClean="0">
                <a:latin typeface="Helvetica Neue"/>
              </a:rPr>
              <a:t>Moodle</a:t>
            </a:r>
            <a:r>
              <a:rPr lang="pt-BR" sz="3200" dirty="0" smtClean="0">
                <a:solidFill>
                  <a:schemeClr val="accent2">
                    <a:lumMod val="75000"/>
                  </a:schemeClr>
                </a:solidFill>
                <a:latin typeface="Helvetica Neue"/>
              </a:rPr>
              <a:t> </a:t>
            </a:r>
            <a:r>
              <a:rPr lang="pt-BR" sz="3200" dirty="0">
                <a:latin typeface="Helvetica Neue"/>
              </a:rPr>
              <a:t>com </a:t>
            </a:r>
            <a:r>
              <a:rPr lang="pt-BR" sz="3200" dirty="0" err="1">
                <a:latin typeface="Helvetica Neue"/>
              </a:rPr>
              <a:t>plugin</a:t>
            </a:r>
            <a:r>
              <a:rPr lang="pt-BR" sz="3200" dirty="0">
                <a:latin typeface="Helvetica Neue"/>
              </a:rPr>
              <a:t> de gravação de áudio </a:t>
            </a:r>
            <a:r>
              <a:rPr lang="pt-BR" sz="3200" dirty="0" err="1" smtClean="0">
                <a:latin typeface="Helvetica Neue"/>
              </a:rPr>
              <a:t>Poodll</a:t>
            </a:r>
            <a:endParaRPr lang="pt-BR" sz="3200" dirty="0">
              <a:latin typeface="Helvetica Neue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694262" y="2001474"/>
            <a:ext cx="16279287" cy="1600438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(1.1.16) </a:t>
            </a:r>
            <a:r>
              <a:rPr lang="pt-BR" sz="2000" b="1" dirty="0"/>
              <a:t>Escolha o banco de dados </a:t>
            </a:r>
            <a:r>
              <a:rPr lang="pt-BR" sz="2000" b="1" dirty="0" smtClean="0"/>
              <a:t>POSTGRESQL</a:t>
            </a:r>
            <a:r>
              <a:rPr lang="pt-BR" sz="3200" b="1" dirty="0" smtClean="0">
                <a:solidFill>
                  <a:schemeClr val="accent2">
                    <a:lumMod val="75000"/>
                  </a:schemeClr>
                </a:solidFill>
              </a:rPr>
              <a:t>*</a:t>
            </a:r>
            <a:r>
              <a:rPr lang="pt-BR" sz="2000" b="1" dirty="0" smtClean="0"/>
              <a:t>:</a:t>
            </a:r>
            <a:endParaRPr lang="pt-BR" sz="2000" dirty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</p:txBody>
      </p:sp>
      <p:pic>
        <p:nvPicPr>
          <p:cNvPr id="3074" name="Picture 2" descr="https://lh4.googleusercontent.com/RPuFofDFq_NfWvjSH8rJKIHXzYlxZ-Pu5GVzcW0YWFizGlveP9cIg-PG554JtlKKX03Di6holgln3Q2XONzyx7q0KJA7ySBnlSfTVV7pCkeFfAVMpcyEWL7uhGRS_joEjNpMWxZBFf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4" y="2728410"/>
            <a:ext cx="10372725" cy="946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655354" y="12190308"/>
            <a:ext cx="145187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</a:rPr>
              <a:t>*</a:t>
            </a:r>
            <a:r>
              <a:rPr lang="pt-BR" sz="2000" dirty="0" smtClean="0"/>
              <a:t>utilizamos o banco de dados POSTGRESQL, mas a instalação do </a:t>
            </a:r>
            <a:r>
              <a:rPr lang="pt-BR" sz="2000" dirty="0" err="1" smtClean="0"/>
              <a:t>Moodle</a:t>
            </a:r>
            <a:r>
              <a:rPr lang="pt-BR" sz="2000" dirty="0" smtClean="0"/>
              <a:t> é compatível com outros bancos, como o MySQL.</a:t>
            </a:r>
            <a:endParaRPr lang="pt-BR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291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E-Tec SemFronteira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8382</TotalTime>
  <Words>2864</Words>
  <Application>Microsoft Office PowerPoint</Application>
  <PresentationFormat>Personalizar</PresentationFormat>
  <Paragraphs>369</Paragraphs>
  <Slides>30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E-Tec SemFronteiras</vt:lpstr>
      <vt:lpstr>Apresentação do PowerPoint</vt:lpstr>
      <vt:lpstr>Implementação dos cursos do e-Tec Idiomas</vt:lpstr>
      <vt:lpstr>(1) Instalação do ambiente virtual Moodle com plugin de gravação de áudio Poodl</vt:lpstr>
      <vt:lpstr>(1) Instalação do ambiente virtual Moodle com plugin de gravação de áudio Poodll</vt:lpstr>
      <vt:lpstr>(1) Instalação do ambiente virtual Moodle com plugin de gravação de áudio Poodll</vt:lpstr>
      <vt:lpstr>(1) Instalação do ambiente virtual Moodle com plugin de gravação de áudio Poodll</vt:lpstr>
      <vt:lpstr>(1) Instalação do ambiente virtual Moodle com plugin de gravação de áudio Poodll</vt:lpstr>
      <vt:lpstr>(1) Instalação do ambiente virtual Moodle com plugin de gravação de áudio Poodll</vt:lpstr>
      <vt:lpstr>(1) Instalação do ambiente virtual Moodle com plugin de gravação de áudio Poodll</vt:lpstr>
      <vt:lpstr>(1) Instalação do ambiente virtual Moodle com plugin de gravação de áudio Poodll</vt:lpstr>
      <vt:lpstr>(1) Instalação do ambiente virtual Moodle com plugin de gravação de áudio Poodll</vt:lpstr>
      <vt:lpstr>(1) Instalação do ambiente virtual Moodle com plugin de gravação de áudio Poodll</vt:lpstr>
      <vt:lpstr>(1) Instalação do ambiente virtual Moodle com plugin de gravação de áudio Poodll</vt:lpstr>
      <vt:lpstr>(1) Instalação do ambiente virtual Moodle com plugin de gravação de áudio Poodll</vt:lpstr>
      <vt:lpstr>(1) Instalação do ambiente virtual Moodle com plugin de gravação de áudio Poodll</vt:lpstr>
      <vt:lpstr>(1) Instalação do ambiente virtual Moodle com plugin de gravação de áudio Poodll</vt:lpstr>
      <vt:lpstr>(1) Instalação do ambiente virtual Moodle com plugin de gravação de áudio Poodll</vt:lpstr>
      <vt:lpstr>(1) Instalação do ambiente virtual Moodle com plugin de gravação de áudio Poodll</vt:lpstr>
      <vt:lpstr>(1) Instalação do ambiente virtual Moodle com plugin de gravação de áudio Poodll</vt:lpstr>
      <vt:lpstr>(1) Instalação do ambiente virtual Moodle com plugin de gravação de áudio Poodll</vt:lpstr>
      <vt:lpstr>(1) Instalação do ambiente virtual Moodle com plugin de gravação de áudio Poodll</vt:lpstr>
      <vt:lpstr>(1) Instalação do ambiente virtual Moodle com plugin de gravação de áudio Poodl</vt:lpstr>
      <vt:lpstr>(2) Hospedagem do pacote de conteúdo</vt:lpstr>
      <vt:lpstr>(2) Hospedagem do pacote de conteúdo</vt:lpstr>
      <vt:lpstr>(3) Restauração no Moodle dos pacotes referentes aos módulos do e-Tec Idiomas</vt:lpstr>
      <vt:lpstr>(3) Restauração no Moodle dos pacotes referentes aos módulos do e-Tec Idiomas</vt:lpstr>
      <vt:lpstr>(3) Restauração no Moodle dos pacotes referentes aos módulos do e-Tec Idiomas</vt:lpstr>
      <vt:lpstr>(3) Restauração no Moodle dos pacotes referentes aos módulos do e-Tec Idiomas</vt:lpstr>
      <vt:lpstr>(4) Rodar comando Replace</vt:lpstr>
      <vt:lpstr>Apresentação do PowerPoint</vt:lpstr>
    </vt:vector>
  </TitlesOfParts>
  <Company>IFSul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INGLES M02_03</dc:title>
  <dc:creator>NPTE</dc:creator>
  <cp:lastModifiedBy>Luis Mendes</cp:lastModifiedBy>
  <cp:revision>509</cp:revision>
  <dcterms:created xsi:type="dcterms:W3CDTF">2012-06-27T19:14:30Z</dcterms:created>
  <dcterms:modified xsi:type="dcterms:W3CDTF">2016-02-15T19:27:12Z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FC8B7080-8454-407A-BA65-E9A08797DA8B</vt:lpwstr>
  </property>
  <property fmtid="{D5CDD505-2E9C-101B-9397-08002B2CF9AE}" pid="3" name="ArticulatePath">
    <vt:lpwstr>etec_SemFronteiras_Manual_Moodle (1)</vt:lpwstr>
  </property>
</Properties>
</file>